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78" r:id="rId2"/>
    <p:sldId id="728" r:id="rId3"/>
    <p:sldId id="729" r:id="rId4"/>
    <p:sldId id="479" r:id="rId5"/>
    <p:sldId id="480" r:id="rId6"/>
    <p:sldId id="481" r:id="rId7"/>
    <p:sldId id="604" r:id="rId8"/>
    <p:sldId id="702" r:id="rId9"/>
    <p:sldId id="711" r:id="rId10"/>
    <p:sldId id="704" r:id="rId11"/>
    <p:sldId id="703" r:id="rId12"/>
    <p:sldId id="706" r:id="rId13"/>
    <p:sldId id="705" r:id="rId14"/>
    <p:sldId id="707" r:id="rId15"/>
    <p:sldId id="709" r:id="rId16"/>
    <p:sldId id="708" r:id="rId17"/>
    <p:sldId id="710" r:id="rId18"/>
    <p:sldId id="714" r:id="rId19"/>
    <p:sldId id="712" r:id="rId20"/>
    <p:sldId id="715" r:id="rId21"/>
    <p:sldId id="717" r:id="rId22"/>
    <p:sldId id="716" r:id="rId23"/>
    <p:sldId id="719" r:id="rId24"/>
    <p:sldId id="718" r:id="rId25"/>
    <p:sldId id="713" r:id="rId26"/>
    <p:sldId id="724" r:id="rId27"/>
    <p:sldId id="723" r:id="rId28"/>
    <p:sldId id="722" r:id="rId29"/>
    <p:sldId id="721" r:id="rId30"/>
    <p:sldId id="727" r:id="rId31"/>
    <p:sldId id="720" r:id="rId32"/>
    <p:sldId id="72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D1C34-8F08-4903-9DB6-7EB72C2065F7}">
          <p14:sldIdLst>
            <p14:sldId id="478"/>
            <p14:sldId id="728"/>
            <p14:sldId id="729"/>
            <p14:sldId id="479"/>
            <p14:sldId id="480"/>
            <p14:sldId id="481"/>
            <p14:sldId id="604"/>
            <p14:sldId id="702"/>
            <p14:sldId id="711"/>
            <p14:sldId id="704"/>
            <p14:sldId id="703"/>
            <p14:sldId id="706"/>
            <p14:sldId id="705"/>
            <p14:sldId id="707"/>
            <p14:sldId id="709"/>
            <p14:sldId id="708"/>
            <p14:sldId id="710"/>
            <p14:sldId id="714"/>
            <p14:sldId id="712"/>
            <p14:sldId id="715"/>
            <p14:sldId id="717"/>
            <p14:sldId id="716"/>
            <p14:sldId id="719"/>
            <p14:sldId id="718"/>
            <p14:sldId id="713"/>
            <p14:sldId id="724"/>
            <p14:sldId id="723"/>
            <p14:sldId id="722"/>
            <p14:sldId id="721"/>
            <p14:sldId id="727"/>
            <p14:sldId id="720"/>
            <p14:sldId id="72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 Design" initials="G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BDA30E"/>
    <a:srgbClr val="99850B"/>
    <a:srgbClr val="1B212B"/>
    <a:srgbClr val="24B99B"/>
    <a:srgbClr val="2A3442"/>
    <a:srgbClr val="1B8974"/>
    <a:srgbClr val="45DBBE"/>
    <a:srgbClr val="22AE93"/>
    <a:srgbClr val="D2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4386" autoAdjust="0"/>
  </p:normalViewPr>
  <p:slideViewPr>
    <p:cSldViewPr snapToGrid="0">
      <p:cViewPr varScale="1">
        <p:scale>
          <a:sx n="65" d="100"/>
          <a:sy n="65" d="100"/>
        </p:scale>
        <p:origin x="-75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2D4B6-E0D7-4D1C-85A1-B3CC06ECE3C3}" type="doc">
      <dgm:prSet loTypeId="urn:microsoft.com/office/officeart/2005/8/layout/orgChart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fa-IR"/>
        </a:p>
      </dgm:t>
    </dgm:pt>
    <dgm:pt modelId="{98F0D69F-B5C3-46EB-A526-DF5BB7276852}">
      <dgm:prSet phldrT="[Text]" custT="1"/>
      <dgm:spPr>
        <a:ln w="28575"/>
      </dgm:spPr>
      <dgm:t>
        <a:bodyPr/>
        <a:lstStyle/>
        <a:p>
          <a:pPr rtl="1"/>
          <a:r>
            <a:rPr lang="fa-IR" sz="3600" b="1" dirty="0">
              <a:solidFill>
                <a:schemeClr val="tx1"/>
              </a:solidFill>
              <a:cs typeface="B Zar" panose="00000400000000000000" pitchFamily="2" charset="-78"/>
            </a:rPr>
            <a:t>مشکلات جنسی</a:t>
          </a:r>
        </a:p>
      </dgm:t>
    </dgm:pt>
    <dgm:pt modelId="{7FFA447F-A50D-4F14-AA27-4147E9F7E93C}" type="parTrans" cxnId="{A7EEA572-A31A-416F-A914-808EEC93589F}">
      <dgm:prSet/>
      <dgm:spPr/>
      <dgm:t>
        <a:bodyPr/>
        <a:lstStyle/>
        <a:p>
          <a:pPr rtl="1"/>
          <a:endParaRPr lang="fa-IR"/>
        </a:p>
      </dgm:t>
    </dgm:pt>
    <dgm:pt modelId="{D04BDED9-8589-490E-8E15-6EE52FF34ED9}" type="sibTrans" cxnId="{A7EEA572-A31A-416F-A914-808EEC93589F}">
      <dgm:prSet/>
      <dgm:spPr/>
      <dgm:t>
        <a:bodyPr/>
        <a:lstStyle/>
        <a:p>
          <a:pPr rtl="1"/>
          <a:endParaRPr lang="fa-IR"/>
        </a:p>
      </dgm:t>
    </dgm:pt>
    <dgm:pt modelId="{1B4F742E-F63D-417F-8A3A-5E753AC8CA3C}">
      <dgm:prSet phldrT="[Text]" custT="1"/>
      <dgm:spPr>
        <a:ln w="12700"/>
      </dgm:spPr>
      <dgm:t>
        <a:bodyPr/>
        <a:lstStyle/>
        <a:p>
          <a:pPr rtl="1"/>
          <a:r>
            <a:rPr lang="fa-IR" sz="2000" b="1" dirty="0">
              <a:solidFill>
                <a:schemeClr val="tx1"/>
              </a:solidFill>
              <a:cs typeface="B Zar" panose="00000400000000000000" pitchFamily="2" charset="-78"/>
            </a:rPr>
            <a:t>انحرافات جنسی</a:t>
          </a:r>
        </a:p>
      </dgm:t>
    </dgm:pt>
    <dgm:pt modelId="{D6456273-6919-4C44-8A01-BB068BA39A70}" type="parTrans" cxnId="{90D059DF-9D68-4CF4-A10F-17E905B46B12}">
      <dgm:prSet/>
      <dgm:spPr/>
      <dgm:t>
        <a:bodyPr/>
        <a:lstStyle/>
        <a:p>
          <a:pPr rtl="1"/>
          <a:endParaRPr lang="fa-IR"/>
        </a:p>
      </dgm:t>
    </dgm:pt>
    <dgm:pt modelId="{FD67CBC8-43C0-4A93-B060-3FD0610ADB06}" type="sibTrans" cxnId="{90D059DF-9D68-4CF4-A10F-17E905B46B12}">
      <dgm:prSet/>
      <dgm:spPr/>
      <dgm:t>
        <a:bodyPr/>
        <a:lstStyle/>
        <a:p>
          <a:pPr rtl="1"/>
          <a:endParaRPr lang="fa-IR"/>
        </a:p>
      </dgm:t>
    </dgm:pt>
    <dgm:pt modelId="{0A362D1F-E7A8-45F1-A759-1967CE608173}">
      <dgm:prSet phldrT="[Text]" custT="1"/>
      <dgm:spPr>
        <a:ln w="12700"/>
      </dgm:spPr>
      <dgm:t>
        <a:bodyPr/>
        <a:lstStyle/>
        <a:p>
          <a:pPr rtl="1"/>
          <a:r>
            <a:rPr lang="fa-IR" sz="2000" b="1" dirty="0">
              <a:solidFill>
                <a:schemeClr val="tx1"/>
              </a:solidFill>
              <a:cs typeface="B Zar" panose="00000400000000000000" pitchFamily="2" charset="-78"/>
            </a:rPr>
            <a:t>اختلال هویت جنسی</a:t>
          </a:r>
        </a:p>
      </dgm:t>
    </dgm:pt>
    <dgm:pt modelId="{131E4A16-E2D3-46F3-870F-825201181412}" type="parTrans" cxnId="{79E6EBB8-C053-4F5E-9A07-1C037D89DF55}">
      <dgm:prSet/>
      <dgm:spPr/>
      <dgm:t>
        <a:bodyPr/>
        <a:lstStyle/>
        <a:p>
          <a:pPr rtl="1"/>
          <a:endParaRPr lang="fa-IR"/>
        </a:p>
      </dgm:t>
    </dgm:pt>
    <dgm:pt modelId="{E9877567-1C40-48F6-9948-D1A963C3A4BD}" type="sibTrans" cxnId="{79E6EBB8-C053-4F5E-9A07-1C037D89DF55}">
      <dgm:prSet/>
      <dgm:spPr/>
      <dgm:t>
        <a:bodyPr/>
        <a:lstStyle/>
        <a:p>
          <a:pPr rtl="1"/>
          <a:endParaRPr lang="fa-IR"/>
        </a:p>
      </dgm:t>
    </dgm:pt>
    <dgm:pt modelId="{B1AB7658-EEDA-4C79-AAA3-5FFB5AEF6277}">
      <dgm:prSet phldrT="[Text]" custT="1"/>
      <dgm:spPr>
        <a:ln w="19050"/>
      </dgm:spPr>
      <dgm:t>
        <a:bodyPr/>
        <a:lstStyle/>
        <a:p>
          <a:pPr rtl="1"/>
          <a:r>
            <a:rPr lang="fa-IR" sz="2000" b="1" dirty="0">
              <a:solidFill>
                <a:schemeClr val="tx1"/>
              </a:solidFill>
              <a:cs typeface="B Zar" panose="00000400000000000000" pitchFamily="2" charset="-78"/>
            </a:rPr>
            <a:t>اختلال عملکرد جنسی</a:t>
          </a:r>
        </a:p>
      </dgm:t>
    </dgm:pt>
    <dgm:pt modelId="{2E275E01-4EE3-49CC-85EA-F463E9517A6E}" type="parTrans" cxnId="{A0A4FD0C-C6CB-4F12-9AFA-E90449D56035}">
      <dgm:prSet/>
      <dgm:spPr/>
      <dgm:t>
        <a:bodyPr/>
        <a:lstStyle/>
        <a:p>
          <a:pPr rtl="1"/>
          <a:endParaRPr lang="fa-IR"/>
        </a:p>
      </dgm:t>
    </dgm:pt>
    <dgm:pt modelId="{2F1C989D-13D6-4D98-B699-4DD86E09BF80}" type="sibTrans" cxnId="{A0A4FD0C-C6CB-4F12-9AFA-E90449D56035}">
      <dgm:prSet/>
      <dgm:spPr/>
      <dgm:t>
        <a:bodyPr/>
        <a:lstStyle/>
        <a:p>
          <a:pPr rtl="1"/>
          <a:endParaRPr lang="fa-IR"/>
        </a:p>
      </dgm:t>
    </dgm:pt>
    <dgm:pt modelId="{37791224-65FA-43B0-8234-E8B281548000}" type="pres">
      <dgm:prSet presAssocID="{A0E2D4B6-E0D7-4D1C-85A1-B3CC06ECE3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12F011-B530-4D11-AF7C-62D194AB77A2}" type="pres">
      <dgm:prSet presAssocID="{98F0D69F-B5C3-46EB-A526-DF5BB7276852}" presName="hierRoot1" presStyleCnt="0">
        <dgm:presLayoutVars>
          <dgm:hierBranch val="init"/>
        </dgm:presLayoutVars>
      </dgm:prSet>
      <dgm:spPr/>
    </dgm:pt>
    <dgm:pt modelId="{5B6F3C09-0917-4494-B011-077852840B5B}" type="pres">
      <dgm:prSet presAssocID="{98F0D69F-B5C3-46EB-A526-DF5BB7276852}" presName="rootComposite1" presStyleCnt="0"/>
      <dgm:spPr/>
    </dgm:pt>
    <dgm:pt modelId="{A44A2F91-E98A-4373-B501-3A028E90DB36}" type="pres">
      <dgm:prSet presAssocID="{98F0D69F-B5C3-46EB-A526-DF5BB7276852}" presName="rootText1" presStyleLbl="node0" presStyleIdx="0" presStyleCnt="1" custScaleX="143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5AFEAF-60C7-42E8-A416-0D494FD805C2}" type="pres">
      <dgm:prSet presAssocID="{98F0D69F-B5C3-46EB-A526-DF5BB727685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7A3415E-E384-44E8-A3D8-62FD9D06298A}" type="pres">
      <dgm:prSet presAssocID="{98F0D69F-B5C3-46EB-A526-DF5BB7276852}" presName="hierChild2" presStyleCnt="0"/>
      <dgm:spPr/>
    </dgm:pt>
    <dgm:pt modelId="{BDDD895F-7DCC-4B56-BD0E-E4207B684E15}" type="pres">
      <dgm:prSet presAssocID="{D6456273-6919-4C44-8A01-BB068BA39A7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CF45446-FC10-46F5-B34F-A1BCF7361534}" type="pres">
      <dgm:prSet presAssocID="{1B4F742E-F63D-417F-8A3A-5E753AC8CA3C}" presName="hierRoot2" presStyleCnt="0">
        <dgm:presLayoutVars>
          <dgm:hierBranch val="init"/>
        </dgm:presLayoutVars>
      </dgm:prSet>
      <dgm:spPr/>
    </dgm:pt>
    <dgm:pt modelId="{39652598-23BF-42B2-A64E-5A579E527C52}" type="pres">
      <dgm:prSet presAssocID="{1B4F742E-F63D-417F-8A3A-5E753AC8CA3C}" presName="rootComposite" presStyleCnt="0"/>
      <dgm:spPr/>
    </dgm:pt>
    <dgm:pt modelId="{020D2EA0-16A7-4EA1-A3E0-D91B0360BF58}" type="pres">
      <dgm:prSet presAssocID="{1B4F742E-F63D-417F-8A3A-5E753AC8CA3C}" presName="rootText" presStyleLbl="node2" presStyleIdx="0" presStyleCnt="3" custScaleY="710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8F28A-C3B3-4966-8389-782F7FAB79DB}" type="pres">
      <dgm:prSet presAssocID="{1B4F742E-F63D-417F-8A3A-5E753AC8CA3C}" presName="rootConnector" presStyleLbl="node2" presStyleIdx="0" presStyleCnt="3"/>
      <dgm:spPr/>
      <dgm:t>
        <a:bodyPr/>
        <a:lstStyle/>
        <a:p>
          <a:endParaRPr lang="en-US"/>
        </a:p>
      </dgm:t>
    </dgm:pt>
    <dgm:pt modelId="{AF3A585E-7426-41A7-A1FC-81F3E00078B3}" type="pres">
      <dgm:prSet presAssocID="{1B4F742E-F63D-417F-8A3A-5E753AC8CA3C}" presName="hierChild4" presStyleCnt="0"/>
      <dgm:spPr/>
    </dgm:pt>
    <dgm:pt modelId="{1165051C-50D8-4E40-89FB-F6E374AA746D}" type="pres">
      <dgm:prSet presAssocID="{1B4F742E-F63D-417F-8A3A-5E753AC8CA3C}" presName="hierChild5" presStyleCnt="0"/>
      <dgm:spPr/>
    </dgm:pt>
    <dgm:pt modelId="{A91FF885-8408-401A-862A-1D515516E4D4}" type="pres">
      <dgm:prSet presAssocID="{131E4A16-E2D3-46F3-870F-82520118141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4E00DA8-7E3F-41D8-93E4-F63AF84F696E}" type="pres">
      <dgm:prSet presAssocID="{0A362D1F-E7A8-45F1-A759-1967CE608173}" presName="hierRoot2" presStyleCnt="0">
        <dgm:presLayoutVars>
          <dgm:hierBranch val="init"/>
        </dgm:presLayoutVars>
      </dgm:prSet>
      <dgm:spPr/>
    </dgm:pt>
    <dgm:pt modelId="{5298A153-9310-42BB-810E-33C65314925D}" type="pres">
      <dgm:prSet presAssocID="{0A362D1F-E7A8-45F1-A759-1967CE608173}" presName="rootComposite" presStyleCnt="0"/>
      <dgm:spPr/>
    </dgm:pt>
    <dgm:pt modelId="{5169A69E-8816-4226-B9F1-96597E390CD6}" type="pres">
      <dgm:prSet presAssocID="{0A362D1F-E7A8-45F1-A759-1967CE608173}" presName="rootText" presStyleLbl="node2" presStyleIdx="1" presStyleCnt="3" custScaleY="713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3AFCD-7EE9-4791-97C3-1DD406FD59AC}" type="pres">
      <dgm:prSet presAssocID="{0A362D1F-E7A8-45F1-A759-1967CE608173}" presName="rootConnector" presStyleLbl="node2" presStyleIdx="1" presStyleCnt="3"/>
      <dgm:spPr/>
      <dgm:t>
        <a:bodyPr/>
        <a:lstStyle/>
        <a:p>
          <a:endParaRPr lang="en-US"/>
        </a:p>
      </dgm:t>
    </dgm:pt>
    <dgm:pt modelId="{41CA7F4C-FCA6-4695-AA09-942310AA0696}" type="pres">
      <dgm:prSet presAssocID="{0A362D1F-E7A8-45F1-A759-1967CE608173}" presName="hierChild4" presStyleCnt="0"/>
      <dgm:spPr/>
    </dgm:pt>
    <dgm:pt modelId="{949DDC51-CAA4-45B5-9CA6-EFAF8B003709}" type="pres">
      <dgm:prSet presAssocID="{0A362D1F-E7A8-45F1-A759-1967CE608173}" presName="hierChild5" presStyleCnt="0"/>
      <dgm:spPr/>
    </dgm:pt>
    <dgm:pt modelId="{082498C8-CEA7-4CA1-8A7F-8A10F669BC52}" type="pres">
      <dgm:prSet presAssocID="{2E275E01-4EE3-49CC-85EA-F463E9517A6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545735B-7CD5-4279-862E-5AE3CA2619AA}" type="pres">
      <dgm:prSet presAssocID="{B1AB7658-EEDA-4C79-AAA3-5FFB5AEF6277}" presName="hierRoot2" presStyleCnt="0">
        <dgm:presLayoutVars>
          <dgm:hierBranch val="init"/>
        </dgm:presLayoutVars>
      </dgm:prSet>
      <dgm:spPr/>
    </dgm:pt>
    <dgm:pt modelId="{D3F340BE-E036-4F48-A841-27EA97D4F4A9}" type="pres">
      <dgm:prSet presAssocID="{B1AB7658-EEDA-4C79-AAA3-5FFB5AEF6277}" presName="rootComposite" presStyleCnt="0"/>
      <dgm:spPr/>
    </dgm:pt>
    <dgm:pt modelId="{A606359C-DB78-4266-9D9F-58DC7A47FD52}" type="pres">
      <dgm:prSet presAssocID="{B1AB7658-EEDA-4C79-AAA3-5FFB5AEF6277}" presName="rootText" presStyleLbl="node2" presStyleIdx="2" presStyleCnt="3" custScaleY="733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A7A71-ABF2-40F6-81AB-D8D8D3DB2CAB}" type="pres">
      <dgm:prSet presAssocID="{B1AB7658-EEDA-4C79-AAA3-5FFB5AEF6277}" presName="rootConnector" presStyleLbl="node2" presStyleIdx="2" presStyleCnt="3"/>
      <dgm:spPr/>
      <dgm:t>
        <a:bodyPr/>
        <a:lstStyle/>
        <a:p>
          <a:endParaRPr lang="en-US"/>
        </a:p>
      </dgm:t>
    </dgm:pt>
    <dgm:pt modelId="{9978669E-EF8C-4EA0-9C0D-41E788AFC73B}" type="pres">
      <dgm:prSet presAssocID="{B1AB7658-EEDA-4C79-AAA3-5FFB5AEF6277}" presName="hierChild4" presStyleCnt="0"/>
      <dgm:spPr/>
    </dgm:pt>
    <dgm:pt modelId="{9F881EE2-5B8B-45FB-8BED-07F33D82EE77}" type="pres">
      <dgm:prSet presAssocID="{B1AB7658-EEDA-4C79-AAA3-5FFB5AEF6277}" presName="hierChild5" presStyleCnt="0"/>
      <dgm:spPr/>
    </dgm:pt>
    <dgm:pt modelId="{5AFAD333-20B8-40C9-BCE1-B7CA732564CA}" type="pres">
      <dgm:prSet presAssocID="{98F0D69F-B5C3-46EB-A526-DF5BB7276852}" presName="hierChild3" presStyleCnt="0"/>
      <dgm:spPr/>
    </dgm:pt>
  </dgm:ptLst>
  <dgm:cxnLst>
    <dgm:cxn modelId="{A7EEA572-A31A-416F-A914-808EEC93589F}" srcId="{A0E2D4B6-E0D7-4D1C-85A1-B3CC06ECE3C3}" destId="{98F0D69F-B5C3-46EB-A526-DF5BB7276852}" srcOrd="0" destOrd="0" parTransId="{7FFA447F-A50D-4F14-AA27-4147E9F7E93C}" sibTransId="{D04BDED9-8589-490E-8E15-6EE52FF34ED9}"/>
    <dgm:cxn modelId="{A0A4FD0C-C6CB-4F12-9AFA-E90449D56035}" srcId="{98F0D69F-B5C3-46EB-A526-DF5BB7276852}" destId="{B1AB7658-EEDA-4C79-AAA3-5FFB5AEF6277}" srcOrd="2" destOrd="0" parTransId="{2E275E01-4EE3-49CC-85EA-F463E9517A6E}" sibTransId="{2F1C989D-13D6-4D98-B699-4DD86E09BF80}"/>
    <dgm:cxn modelId="{FD9D7FC9-FC36-48BC-94F7-9EE8850F491C}" type="presOf" srcId="{B1AB7658-EEDA-4C79-AAA3-5FFB5AEF6277}" destId="{A606359C-DB78-4266-9D9F-58DC7A47FD52}" srcOrd="0" destOrd="0" presId="urn:microsoft.com/office/officeart/2005/8/layout/orgChart1"/>
    <dgm:cxn modelId="{24EC0B4B-6AE2-4358-828B-61BBB961962B}" type="presOf" srcId="{D6456273-6919-4C44-8A01-BB068BA39A70}" destId="{BDDD895F-7DCC-4B56-BD0E-E4207B684E15}" srcOrd="0" destOrd="0" presId="urn:microsoft.com/office/officeart/2005/8/layout/orgChart1"/>
    <dgm:cxn modelId="{FCCDBD98-E9AD-414B-A27F-453122CED166}" type="presOf" srcId="{0A362D1F-E7A8-45F1-A759-1967CE608173}" destId="{3713AFCD-7EE9-4791-97C3-1DD406FD59AC}" srcOrd="1" destOrd="0" presId="urn:microsoft.com/office/officeart/2005/8/layout/orgChart1"/>
    <dgm:cxn modelId="{6EEB1460-65BB-498A-8D9E-2FB10ECEF88B}" type="presOf" srcId="{98F0D69F-B5C3-46EB-A526-DF5BB7276852}" destId="{A44A2F91-E98A-4373-B501-3A028E90DB36}" srcOrd="0" destOrd="0" presId="urn:microsoft.com/office/officeart/2005/8/layout/orgChart1"/>
    <dgm:cxn modelId="{8BFDC420-6977-4A38-87DB-08A07513F8B3}" type="presOf" srcId="{1B4F742E-F63D-417F-8A3A-5E753AC8CA3C}" destId="{7728F28A-C3B3-4966-8389-782F7FAB79DB}" srcOrd="1" destOrd="0" presId="urn:microsoft.com/office/officeart/2005/8/layout/orgChart1"/>
    <dgm:cxn modelId="{90D059DF-9D68-4CF4-A10F-17E905B46B12}" srcId="{98F0D69F-B5C3-46EB-A526-DF5BB7276852}" destId="{1B4F742E-F63D-417F-8A3A-5E753AC8CA3C}" srcOrd="0" destOrd="0" parTransId="{D6456273-6919-4C44-8A01-BB068BA39A70}" sibTransId="{FD67CBC8-43C0-4A93-B060-3FD0610ADB06}"/>
    <dgm:cxn modelId="{79E6EBB8-C053-4F5E-9A07-1C037D89DF55}" srcId="{98F0D69F-B5C3-46EB-A526-DF5BB7276852}" destId="{0A362D1F-E7A8-45F1-A759-1967CE608173}" srcOrd="1" destOrd="0" parTransId="{131E4A16-E2D3-46F3-870F-825201181412}" sibTransId="{E9877567-1C40-48F6-9948-D1A963C3A4BD}"/>
    <dgm:cxn modelId="{301F0477-A80E-4092-8A93-F82C3221B116}" type="presOf" srcId="{2E275E01-4EE3-49CC-85EA-F463E9517A6E}" destId="{082498C8-CEA7-4CA1-8A7F-8A10F669BC52}" srcOrd="0" destOrd="0" presId="urn:microsoft.com/office/officeart/2005/8/layout/orgChart1"/>
    <dgm:cxn modelId="{662AA723-AB0F-422B-ACA8-F7D34C783E37}" type="presOf" srcId="{1B4F742E-F63D-417F-8A3A-5E753AC8CA3C}" destId="{020D2EA0-16A7-4EA1-A3E0-D91B0360BF58}" srcOrd="0" destOrd="0" presId="urn:microsoft.com/office/officeart/2005/8/layout/orgChart1"/>
    <dgm:cxn modelId="{45B3A234-8949-4D4C-BB10-B061D84F5DB3}" type="presOf" srcId="{B1AB7658-EEDA-4C79-AAA3-5FFB5AEF6277}" destId="{A50A7A71-ABF2-40F6-81AB-D8D8D3DB2CAB}" srcOrd="1" destOrd="0" presId="urn:microsoft.com/office/officeart/2005/8/layout/orgChart1"/>
    <dgm:cxn modelId="{D3FF9D71-394C-4144-B962-3B0344435576}" type="presOf" srcId="{98F0D69F-B5C3-46EB-A526-DF5BB7276852}" destId="{535AFEAF-60C7-42E8-A416-0D494FD805C2}" srcOrd="1" destOrd="0" presId="urn:microsoft.com/office/officeart/2005/8/layout/orgChart1"/>
    <dgm:cxn modelId="{61B3C348-CC89-410E-8D88-3DB27688B020}" type="presOf" srcId="{A0E2D4B6-E0D7-4D1C-85A1-B3CC06ECE3C3}" destId="{37791224-65FA-43B0-8234-E8B281548000}" srcOrd="0" destOrd="0" presId="urn:microsoft.com/office/officeart/2005/8/layout/orgChart1"/>
    <dgm:cxn modelId="{6A25E35C-7099-4D29-9539-3836D5A655F3}" type="presOf" srcId="{0A362D1F-E7A8-45F1-A759-1967CE608173}" destId="{5169A69E-8816-4226-B9F1-96597E390CD6}" srcOrd="0" destOrd="0" presId="urn:microsoft.com/office/officeart/2005/8/layout/orgChart1"/>
    <dgm:cxn modelId="{DDCC9FF9-1A27-40EB-BC80-A26157E4F42F}" type="presOf" srcId="{131E4A16-E2D3-46F3-870F-825201181412}" destId="{A91FF885-8408-401A-862A-1D515516E4D4}" srcOrd="0" destOrd="0" presId="urn:microsoft.com/office/officeart/2005/8/layout/orgChart1"/>
    <dgm:cxn modelId="{71BBB241-E2E1-4BFD-BEC9-880E922810C9}" type="presParOf" srcId="{37791224-65FA-43B0-8234-E8B281548000}" destId="{9612F011-B530-4D11-AF7C-62D194AB77A2}" srcOrd="0" destOrd="0" presId="urn:microsoft.com/office/officeart/2005/8/layout/orgChart1"/>
    <dgm:cxn modelId="{CE042811-C2D6-4C39-B22A-6BEF8CA872D9}" type="presParOf" srcId="{9612F011-B530-4D11-AF7C-62D194AB77A2}" destId="{5B6F3C09-0917-4494-B011-077852840B5B}" srcOrd="0" destOrd="0" presId="urn:microsoft.com/office/officeart/2005/8/layout/orgChart1"/>
    <dgm:cxn modelId="{39FF3D45-0A05-4D00-BAE7-E0358C9DF268}" type="presParOf" srcId="{5B6F3C09-0917-4494-B011-077852840B5B}" destId="{A44A2F91-E98A-4373-B501-3A028E90DB36}" srcOrd="0" destOrd="0" presId="urn:microsoft.com/office/officeart/2005/8/layout/orgChart1"/>
    <dgm:cxn modelId="{B762A229-041C-426A-961E-2368D831C612}" type="presParOf" srcId="{5B6F3C09-0917-4494-B011-077852840B5B}" destId="{535AFEAF-60C7-42E8-A416-0D494FD805C2}" srcOrd="1" destOrd="0" presId="urn:microsoft.com/office/officeart/2005/8/layout/orgChart1"/>
    <dgm:cxn modelId="{74049A80-1264-49F4-A41E-3699A5BA5AD0}" type="presParOf" srcId="{9612F011-B530-4D11-AF7C-62D194AB77A2}" destId="{E7A3415E-E384-44E8-A3D8-62FD9D06298A}" srcOrd="1" destOrd="0" presId="urn:microsoft.com/office/officeart/2005/8/layout/orgChart1"/>
    <dgm:cxn modelId="{3083EA53-1EB4-4E94-BFFD-12FF00185A6E}" type="presParOf" srcId="{E7A3415E-E384-44E8-A3D8-62FD9D06298A}" destId="{BDDD895F-7DCC-4B56-BD0E-E4207B684E15}" srcOrd="0" destOrd="0" presId="urn:microsoft.com/office/officeart/2005/8/layout/orgChart1"/>
    <dgm:cxn modelId="{5379271F-A1E8-4B75-A4CF-33CBA62D94E8}" type="presParOf" srcId="{E7A3415E-E384-44E8-A3D8-62FD9D06298A}" destId="{CCF45446-FC10-46F5-B34F-A1BCF7361534}" srcOrd="1" destOrd="0" presId="urn:microsoft.com/office/officeart/2005/8/layout/orgChart1"/>
    <dgm:cxn modelId="{95881B52-82C8-43C3-A464-F85A83314F80}" type="presParOf" srcId="{CCF45446-FC10-46F5-B34F-A1BCF7361534}" destId="{39652598-23BF-42B2-A64E-5A579E527C52}" srcOrd="0" destOrd="0" presId="urn:microsoft.com/office/officeart/2005/8/layout/orgChart1"/>
    <dgm:cxn modelId="{EB3EEA03-3830-4D9C-8B0F-6056244B60AB}" type="presParOf" srcId="{39652598-23BF-42B2-A64E-5A579E527C52}" destId="{020D2EA0-16A7-4EA1-A3E0-D91B0360BF58}" srcOrd="0" destOrd="0" presId="urn:microsoft.com/office/officeart/2005/8/layout/orgChart1"/>
    <dgm:cxn modelId="{95F09E88-DBC0-4082-9B7C-760BF557763F}" type="presParOf" srcId="{39652598-23BF-42B2-A64E-5A579E527C52}" destId="{7728F28A-C3B3-4966-8389-782F7FAB79DB}" srcOrd="1" destOrd="0" presId="urn:microsoft.com/office/officeart/2005/8/layout/orgChart1"/>
    <dgm:cxn modelId="{D2CA7D9D-66B5-4846-915C-50F84AA75146}" type="presParOf" srcId="{CCF45446-FC10-46F5-B34F-A1BCF7361534}" destId="{AF3A585E-7426-41A7-A1FC-81F3E00078B3}" srcOrd="1" destOrd="0" presId="urn:microsoft.com/office/officeart/2005/8/layout/orgChart1"/>
    <dgm:cxn modelId="{ECEEE963-5C1A-49B4-885A-491FDDC22BFA}" type="presParOf" srcId="{CCF45446-FC10-46F5-B34F-A1BCF7361534}" destId="{1165051C-50D8-4E40-89FB-F6E374AA746D}" srcOrd="2" destOrd="0" presId="urn:microsoft.com/office/officeart/2005/8/layout/orgChart1"/>
    <dgm:cxn modelId="{A4B81915-5931-4B0B-96B6-CB3637021415}" type="presParOf" srcId="{E7A3415E-E384-44E8-A3D8-62FD9D06298A}" destId="{A91FF885-8408-401A-862A-1D515516E4D4}" srcOrd="2" destOrd="0" presId="urn:microsoft.com/office/officeart/2005/8/layout/orgChart1"/>
    <dgm:cxn modelId="{F5B49152-B815-437E-9E54-E2626EF579A4}" type="presParOf" srcId="{E7A3415E-E384-44E8-A3D8-62FD9D06298A}" destId="{D4E00DA8-7E3F-41D8-93E4-F63AF84F696E}" srcOrd="3" destOrd="0" presId="urn:microsoft.com/office/officeart/2005/8/layout/orgChart1"/>
    <dgm:cxn modelId="{81E37816-9A93-47B1-9EAB-CE6A6326041E}" type="presParOf" srcId="{D4E00DA8-7E3F-41D8-93E4-F63AF84F696E}" destId="{5298A153-9310-42BB-810E-33C65314925D}" srcOrd="0" destOrd="0" presId="urn:microsoft.com/office/officeart/2005/8/layout/orgChart1"/>
    <dgm:cxn modelId="{7D015F01-08DD-43AD-9855-9F7D18D2676A}" type="presParOf" srcId="{5298A153-9310-42BB-810E-33C65314925D}" destId="{5169A69E-8816-4226-B9F1-96597E390CD6}" srcOrd="0" destOrd="0" presId="urn:microsoft.com/office/officeart/2005/8/layout/orgChart1"/>
    <dgm:cxn modelId="{54CB30F3-5245-4596-B3E8-0C70DE477A43}" type="presParOf" srcId="{5298A153-9310-42BB-810E-33C65314925D}" destId="{3713AFCD-7EE9-4791-97C3-1DD406FD59AC}" srcOrd="1" destOrd="0" presId="urn:microsoft.com/office/officeart/2005/8/layout/orgChart1"/>
    <dgm:cxn modelId="{A421FC1E-796A-4C50-AF81-5E5D94ED3A4B}" type="presParOf" srcId="{D4E00DA8-7E3F-41D8-93E4-F63AF84F696E}" destId="{41CA7F4C-FCA6-4695-AA09-942310AA0696}" srcOrd="1" destOrd="0" presId="urn:microsoft.com/office/officeart/2005/8/layout/orgChart1"/>
    <dgm:cxn modelId="{687E7A8B-03AD-4608-8E61-6FB3E7A1186C}" type="presParOf" srcId="{D4E00DA8-7E3F-41D8-93E4-F63AF84F696E}" destId="{949DDC51-CAA4-45B5-9CA6-EFAF8B003709}" srcOrd="2" destOrd="0" presId="urn:microsoft.com/office/officeart/2005/8/layout/orgChart1"/>
    <dgm:cxn modelId="{214A5252-ECD7-4CCB-A211-EE2FCBA6CC89}" type="presParOf" srcId="{E7A3415E-E384-44E8-A3D8-62FD9D06298A}" destId="{082498C8-CEA7-4CA1-8A7F-8A10F669BC52}" srcOrd="4" destOrd="0" presId="urn:microsoft.com/office/officeart/2005/8/layout/orgChart1"/>
    <dgm:cxn modelId="{EFF6B2A8-A54F-47FF-8802-CFC04DE1150C}" type="presParOf" srcId="{E7A3415E-E384-44E8-A3D8-62FD9D06298A}" destId="{9545735B-7CD5-4279-862E-5AE3CA2619AA}" srcOrd="5" destOrd="0" presId="urn:microsoft.com/office/officeart/2005/8/layout/orgChart1"/>
    <dgm:cxn modelId="{D3EE3E4C-6F9A-4955-80C4-9EDA7DD0BD9A}" type="presParOf" srcId="{9545735B-7CD5-4279-862E-5AE3CA2619AA}" destId="{D3F340BE-E036-4F48-A841-27EA97D4F4A9}" srcOrd="0" destOrd="0" presId="urn:microsoft.com/office/officeart/2005/8/layout/orgChart1"/>
    <dgm:cxn modelId="{BB88D6AF-A13B-4B83-AB9A-F4D0A13B725B}" type="presParOf" srcId="{D3F340BE-E036-4F48-A841-27EA97D4F4A9}" destId="{A606359C-DB78-4266-9D9F-58DC7A47FD52}" srcOrd="0" destOrd="0" presId="urn:microsoft.com/office/officeart/2005/8/layout/orgChart1"/>
    <dgm:cxn modelId="{932AB08E-4BA6-4C8F-BBD6-759AE2EDDE72}" type="presParOf" srcId="{D3F340BE-E036-4F48-A841-27EA97D4F4A9}" destId="{A50A7A71-ABF2-40F6-81AB-D8D8D3DB2CAB}" srcOrd="1" destOrd="0" presId="urn:microsoft.com/office/officeart/2005/8/layout/orgChart1"/>
    <dgm:cxn modelId="{94E69FAA-E9E4-435A-8E0A-1A9668449295}" type="presParOf" srcId="{9545735B-7CD5-4279-862E-5AE3CA2619AA}" destId="{9978669E-EF8C-4EA0-9C0D-41E788AFC73B}" srcOrd="1" destOrd="0" presId="urn:microsoft.com/office/officeart/2005/8/layout/orgChart1"/>
    <dgm:cxn modelId="{B5EB355B-4399-4060-BD95-C493FF1AF321}" type="presParOf" srcId="{9545735B-7CD5-4279-862E-5AE3CA2619AA}" destId="{9F881EE2-5B8B-45FB-8BED-07F33D82EE77}" srcOrd="2" destOrd="0" presId="urn:microsoft.com/office/officeart/2005/8/layout/orgChart1"/>
    <dgm:cxn modelId="{727EF46C-CFD2-40EC-88A5-2B00A8508A50}" type="presParOf" srcId="{9612F011-B530-4D11-AF7C-62D194AB77A2}" destId="{5AFAD333-20B8-40C9-BCE1-B7CA73256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498C8-CEA7-4CA1-8A7F-8A10F669BC52}">
      <dsp:nvSpPr>
        <dsp:cNvPr id="0" name=""/>
        <dsp:cNvSpPr/>
      </dsp:nvSpPr>
      <dsp:spPr>
        <a:xfrm>
          <a:off x="4064000" y="2618000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FF885-8408-401A-862A-1D515516E4D4}">
      <dsp:nvSpPr>
        <dsp:cNvPr id="0" name=""/>
        <dsp:cNvSpPr/>
      </dsp:nvSpPr>
      <dsp:spPr>
        <a:xfrm>
          <a:off x="4018280" y="2618000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D895F-7DCC-4B56-BD0E-E4207B684E15}">
      <dsp:nvSpPr>
        <dsp:cNvPr id="0" name=""/>
        <dsp:cNvSpPr/>
      </dsp:nvSpPr>
      <dsp:spPr>
        <a:xfrm>
          <a:off x="1188690" y="2618000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A2F91-E98A-4373-B501-3A028E90DB36}">
      <dsp:nvSpPr>
        <dsp:cNvPr id="0" name=""/>
        <dsp:cNvSpPr/>
      </dsp:nvSpPr>
      <dsp:spPr>
        <a:xfrm>
          <a:off x="2353475" y="1429856"/>
          <a:ext cx="3421048" cy="118814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>
              <a:solidFill>
                <a:schemeClr val="tx1"/>
              </a:solidFill>
              <a:cs typeface="B Zar" panose="00000400000000000000" pitchFamily="2" charset="-78"/>
            </a:rPr>
            <a:t>مشکلات جنسی</a:t>
          </a:r>
        </a:p>
      </dsp:txBody>
      <dsp:txXfrm>
        <a:off x="2353475" y="1429856"/>
        <a:ext cx="3421048" cy="1188144"/>
      </dsp:txXfrm>
    </dsp:sp>
    <dsp:sp modelId="{020D2EA0-16A7-4EA1-A3E0-D91B0360BF58}">
      <dsp:nvSpPr>
        <dsp:cNvPr id="0" name=""/>
        <dsp:cNvSpPr/>
      </dsp:nvSpPr>
      <dsp:spPr>
        <a:xfrm>
          <a:off x="545" y="3117021"/>
          <a:ext cx="2376289" cy="844509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/>
              </a:solidFill>
              <a:cs typeface="B Zar" panose="00000400000000000000" pitchFamily="2" charset="-78"/>
            </a:rPr>
            <a:t>انحرافات جنسی</a:t>
          </a:r>
        </a:p>
      </dsp:txBody>
      <dsp:txXfrm>
        <a:off x="545" y="3117021"/>
        <a:ext cx="2376289" cy="844509"/>
      </dsp:txXfrm>
    </dsp:sp>
    <dsp:sp modelId="{5169A69E-8816-4226-B9F1-96597E390CD6}">
      <dsp:nvSpPr>
        <dsp:cNvPr id="0" name=""/>
        <dsp:cNvSpPr/>
      </dsp:nvSpPr>
      <dsp:spPr>
        <a:xfrm>
          <a:off x="2875855" y="3117021"/>
          <a:ext cx="2376289" cy="84782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/>
              </a:solidFill>
              <a:cs typeface="B Zar" panose="00000400000000000000" pitchFamily="2" charset="-78"/>
            </a:rPr>
            <a:t>اختلال هویت جنسی</a:t>
          </a:r>
        </a:p>
      </dsp:txBody>
      <dsp:txXfrm>
        <a:off x="2875855" y="3117021"/>
        <a:ext cx="2376289" cy="847824"/>
      </dsp:txXfrm>
    </dsp:sp>
    <dsp:sp modelId="{A606359C-DB78-4266-9D9F-58DC7A47FD52}">
      <dsp:nvSpPr>
        <dsp:cNvPr id="0" name=""/>
        <dsp:cNvSpPr/>
      </dsp:nvSpPr>
      <dsp:spPr>
        <a:xfrm>
          <a:off x="5751165" y="3117021"/>
          <a:ext cx="2376289" cy="871789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>
              <a:solidFill>
                <a:schemeClr val="tx1"/>
              </a:solidFill>
              <a:cs typeface="B Zar" panose="00000400000000000000" pitchFamily="2" charset="-78"/>
            </a:rPr>
            <a:t>اختلال عملکرد جنسی</a:t>
          </a:r>
        </a:p>
      </dsp:txBody>
      <dsp:txXfrm>
        <a:off x="5751165" y="3117021"/>
        <a:ext cx="2376289" cy="87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8A79DF1-F6F3-4C7A-B999-061899A6F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6663E1-9CBE-4871-B9ED-0057BB589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34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CC0C-1C80-47D1-BF0A-6074C3817624}" type="datetimeFigureOut">
              <a:rPr lang="en-ID" smtClean="0"/>
              <a:t>1/10/2022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9EF7-E82C-4276-9101-E06CBF5FBD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60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51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51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512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51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76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23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3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76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161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533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512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>
                <a:solidFill>
                  <a:prstClr val="black"/>
                </a:solidFill>
              </a:rPr>
              <a:pPr/>
              <a:t>9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E86CB8C-6D70-4BA5-BD27-433BE30847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00" y="1038225"/>
            <a:ext cx="5410200" cy="47815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D02F4483-D40E-4AAD-9874-7B8639782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3698" y="1847849"/>
            <a:ext cx="3595688" cy="2162175"/>
          </a:xfrm>
          <a:prstGeom prst="roundRect">
            <a:avLst>
              <a:gd name="adj" fmla="val 3786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0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="" id="{8D51EE10-41A4-4F33-A07B-F40BBA2204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330" y="1233425"/>
            <a:ext cx="2231716" cy="4391149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xmlns="" id="{C847AC0A-8730-4354-A24E-E9940C84B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8175" y="3181351"/>
            <a:ext cx="4467225" cy="2247900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51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8475007-5D38-44E4-A474-5449603402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5612" y="1123949"/>
            <a:ext cx="2319338" cy="4562475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38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220BB39-E762-4E17-B6C4-05914D8058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48539" y="2"/>
            <a:ext cx="8694922" cy="6857996"/>
          </a:xfrm>
          <a:custGeom>
            <a:avLst/>
            <a:gdLst>
              <a:gd name="connsiteX0" fmla="*/ 2821319 w 8694922"/>
              <a:gd name="connsiteY0" fmla="*/ 1441449 h 6857996"/>
              <a:gd name="connsiteX1" fmla="*/ 1827544 w 8694922"/>
              <a:gd name="connsiteY1" fmla="*/ 3428998 h 6857996"/>
              <a:gd name="connsiteX2" fmla="*/ 2821319 w 8694922"/>
              <a:gd name="connsiteY2" fmla="*/ 5416547 h 6857996"/>
              <a:gd name="connsiteX3" fmla="*/ 5873603 w 8694922"/>
              <a:gd name="connsiteY3" fmla="*/ 5416547 h 6857996"/>
              <a:gd name="connsiteX4" fmla="*/ 6867378 w 8694922"/>
              <a:gd name="connsiteY4" fmla="*/ 3428998 h 6857996"/>
              <a:gd name="connsiteX5" fmla="*/ 5873603 w 8694922"/>
              <a:gd name="connsiteY5" fmla="*/ 1441449 h 6857996"/>
              <a:gd name="connsiteX6" fmla="*/ 1714500 w 8694922"/>
              <a:gd name="connsiteY6" fmla="*/ 0 h 6857996"/>
              <a:gd name="connsiteX7" fmla="*/ 6980422 w 8694922"/>
              <a:gd name="connsiteY7" fmla="*/ 0 h 6857996"/>
              <a:gd name="connsiteX8" fmla="*/ 8694922 w 8694922"/>
              <a:gd name="connsiteY8" fmla="*/ 3428998 h 6857996"/>
              <a:gd name="connsiteX9" fmla="*/ 6980422 w 8694922"/>
              <a:gd name="connsiteY9" fmla="*/ 6857996 h 6857996"/>
              <a:gd name="connsiteX10" fmla="*/ 1714500 w 8694922"/>
              <a:gd name="connsiteY10" fmla="*/ 6857996 h 6857996"/>
              <a:gd name="connsiteX11" fmla="*/ 0 w 8694922"/>
              <a:gd name="connsiteY11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94922" h="6857996">
                <a:moveTo>
                  <a:pt x="2821319" y="1441449"/>
                </a:moveTo>
                <a:lnTo>
                  <a:pt x="1827544" y="3428998"/>
                </a:lnTo>
                <a:lnTo>
                  <a:pt x="2821319" y="5416547"/>
                </a:lnTo>
                <a:lnTo>
                  <a:pt x="5873603" y="5416547"/>
                </a:lnTo>
                <a:lnTo>
                  <a:pt x="6867378" y="3428998"/>
                </a:lnTo>
                <a:lnTo>
                  <a:pt x="5873603" y="1441449"/>
                </a:lnTo>
                <a:close/>
                <a:moveTo>
                  <a:pt x="1714500" y="0"/>
                </a:moveTo>
                <a:lnTo>
                  <a:pt x="6980422" y="0"/>
                </a:lnTo>
                <a:lnTo>
                  <a:pt x="8694922" y="3428998"/>
                </a:lnTo>
                <a:lnTo>
                  <a:pt x="6980422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B624A60-842C-4B97-940F-8149EE44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924" y="311944"/>
            <a:ext cx="4895851" cy="6234112"/>
          </a:xfrm>
          <a:custGeom>
            <a:avLst/>
            <a:gdLst>
              <a:gd name="connsiteX0" fmla="*/ 2702609 w 4895851"/>
              <a:gd name="connsiteY0" fmla="*/ 4260056 h 6234112"/>
              <a:gd name="connsiteX1" fmla="*/ 4707842 w 4895851"/>
              <a:gd name="connsiteY1" fmla="*/ 4260056 h 6234112"/>
              <a:gd name="connsiteX2" fmla="*/ 4895851 w 4895851"/>
              <a:gd name="connsiteY2" fmla="*/ 4448065 h 6234112"/>
              <a:gd name="connsiteX3" fmla="*/ 4895851 w 4895851"/>
              <a:gd name="connsiteY3" fmla="*/ 6046103 h 6234112"/>
              <a:gd name="connsiteX4" fmla="*/ 4707842 w 4895851"/>
              <a:gd name="connsiteY4" fmla="*/ 6234112 h 6234112"/>
              <a:gd name="connsiteX5" fmla="*/ 2702609 w 4895851"/>
              <a:gd name="connsiteY5" fmla="*/ 6234112 h 6234112"/>
              <a:gd name="connsiteX6" fmla="*/ 2514600 w 4895851"/>
              <a:gd name="connsiteY6" fmla="*/ 6046103 h 6234112"/>
              <a:gd name="connsiteX7" fmla="*/ 2514600 w 4895851"/>
              <a:gd name="connsiteY7" fmla="*/ 4448065 h 6234112"/>
              <a:gd name="connsiteX8" fmla="*/ 2702609 w 4895851"/>
              <a:gd name="connsiteY8" fmla="*/ 4260056 h 6234112"/>
              <a:gd name="connsiteX9" fmla="*/ 226790 w 4895851"/>
              <a:gd name="connsiteY9" fmla="*/ 390525 h 6234112"/>
              <a:gd name="connsiteX10" fmla="*/ 2154461 w 4895851"/>
              <a:gd name="connsiteY10" fmla="*/ 390525 h 6234112"/>
              <a:gd name="connsiteX11" fmla="*/ 2381251 w 4895851"/>
              <a:gd name="connsiteY11" fmla="*/ 617315 h 6234112"/>
              <a:gd name="connsiteX12" fmla="*/ 2381251 w 4895851"/>
              <a:gd name="connsiteY12" fmla="*/ 5616797 h 6234112"/>
              <a:gd name="connsiteX13" fmla="*/ 2154461 w 4895851"/>
              <a:gd name="connsiteY13" fmla="*/ 5843587 h 6234112"/>
              <a:gd name="connsiteX14" fmla="*/ 226790 w 4895851"/>
              <a:gd name="connsiteY14" fmla="*/ 5843587 h 6234112"/>
              <a:gd name="connsiteX15" fmla="*/ 0 w 4895851"/>
              <a:gd name="connsiteY15" fmla="*/ 5616797 h 6234112"/>
              <a:gd name="connsiteX16" fmla="*/ 0 w 4895851"/>
              <a:gd name="connsiteY16" fmla="*/ 617315 h 6234112"/>
              <a:gd name="connsiteX17" fmla="*/ 226790 w 4895851"/>
              <a:gd name="connsiteY17" fmla="*/ 390525 h 6234112"/>
              <a:gd name="connsiteX18" fmla="*/ 2741390 w 4895851"/>
              <a:gd name="connsiteY18" fmla="*/ 0 h 6234112"/>
              <a:gd name="connsiteX19" fmla="*/ 4669061 w 4895851"/>
              <a:gd name="connsiteY19" fmla="*/ 0 h 6234112"/>
              <a:gd name="connsiteX20" fmla="*/ 4895851 w 4895851"/>
              <a:gd name="connsiteY20" fmla="*/ 226790 h 6234112"/>
              <a:gd name="connsiteX21" fmla="*/ 4895851 w 4895851"/>
              <a:gd name="connsiteY21" fmla="*/ 3899916 h 6234112"/>
              <a:gd name="connsiteX22" fmla="*/ 4669061 w 4895851"/>
              <a:gd name="connsiteY22" fmla="*/ 4126706 h 6234112"/>
              <a:gd name="connsiteX23" fmla="*/ 2741390 w 4895851"/>
              <a:gd name="connsiteY23" fmla="*/ 4126706 h 6234112"/>
              <a:gd name="connsiteX24" fmla="*/ 2514600 w 4895851"/>
              <a:gd name="connsiteY24" fmla="*/ 3899916 h 6234112"/>
              <a:gd name="connsiteX25" fmla="*/ 2514600 w 4895851"/>
              <a:gd name="connsiteY25" fmla="*/ 226790 h 6234112"/>
              <a:gd name="connsiteX26" fmla="*/ 2741390 w 4895851"/>
              <a:gd name="connsiteY26" fmla="*/ 0 h 6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5851" h="6234112">
                <a:moveTo>
                  <a:pt x="2702609" y="4260056"/>
                </a:moveTo>
                <a:lnTo>
                  <a:pt x="4707842" y="4260056"/>
                </a:lnTo>
                <a:cubicBezTo>
                  <a:pt x="4811677" y="4260056"/>
                  <a:pt x="4895851" y="4344230"/>
                  <a:pt x="4895851" y="4448065"/>
                </a:cubicBezTo>
                <a:lnTo>
                  <a:pt x="4895851" y="6046103"/>
                </a:lnTo>
                <a:cubicBezTo>
                  <a:pt x="4895851" y="6149938"/>
                  <a:pt x="4811677" y="6234112"/>
                  <a:pt x="4707842" y="6234112"/>
                </a:cubicBezTo>
                <a:lnTo>
                  <a:pt x="2702609" y="6234112"/>
                </a:lnTo>
                <a:cubicBezTo>
                  <a:pt x="2598774" y="6234112"/>
                  <a:pt x="2514600" y="6149938"/>
                  <a:pt x="2514600" y="6046103"/>
                </a:cubicBezTo>
                <a:lnTo>
                  <a:pt x="2514600" y="4448065"/>
                </a:lnTo>
                <a:cubicBezTo>
                  <a:pt x="2514600" y="4344230"/>
                  <a:pt x="2598774" y="4260056"/>
                  <a:pt x="2702609" y="4260056"/>
                </a:cubicBezTo>
                <a:close/>
                <a:moveTo>
                  <a:pt x="226790" y="390525"/>
                </a:moveTo>
                <a:lnTo>
                  <a:pt x="2154461" y="390525"/>
                </a:lnTo>
                <a:cubicBezTo>
                  <a:pt x="2279714" y="390525"/>
                  <a:pt x="2381251" y="492062"/>
                  <a:pt x="2381251" y="617315"/>
                </a:cubicBezTo>
                <a:lnTo>
                  <a:pt x="2381251" y="5616797"/>
                </a:lnTo>
                <a:cubicBezTo>
                  <a:pt x="2381251" y="5742050"/>
                  <a:pt x="2279714" y="5843587"/>
                  <a:pt x="2154461" y="5843587"/>
                </a:cubicBezTo>
                <a:lnTo>
                  <a:pt x="226790" y="5843587"/>
                </a:lnTo>
                <a:cubicBezTo>
                  <a:pt x="101537" y="5843587"/>
                  <a:pt x="0" y="5742050"/>
                  <a:pt x="0" y="5616797"/>
                </a:cubicBezTo>
                <a:lnTo>
                  <a:pt x="0" y="617315"/>
                </a:lnTo>
                <a:cubicBezTo>
                  <a:pt x="0" y="492062"/>
                  <a:pt x="101537" y="390525"/>
                  <a:pt x="226790" y="390525"/>
                </a:cubicBezTo>
                <a:close/>
                <a:moveTo>
                  <a:pt x="2741390" y="0"/>
                </a:moveTo>
                <a:lnTo>
                  <a:pt x="4669061" y="0"/>
                </a:lnTo>
                <a:cubicBezTo>
                  <a:pt x="4794314" y="0"/>
                  <a:pt x="4895851" y="101537"/>
                  <a:pt x="4895851" y="226790"/>
                </a:cubicBezTo>
                <a:lnTo>
                  <a:pt x="4895851" y="3899916"/>
                </a:lnTo>
                <a:cubicBezTo>
                  <a:pt x="4895851" y="4025169"/>
                  <a:pt x="4794314" y="4126706"/>
                  <a:pt x="4669061" y="4126706"/>
                </a:cubicBezTo>
                <a:lnTo>
                  <a:pt x="2741390" y="4126706"/>
                </a:lnTo>
                <a:cubicBezTo>
                  <a:pt x="2616137" y="4126706"/>
                  <a:pt x="2514600" y="4025169"/>
                  <a:pt x="2514600" y="3899916"/>
                </a:cubicBezTo>
                <a:lnTo>
                  <a:pt x="2514600" y="226790"/>
                </a:lnTo>
                <a:cubicBezTo>
                  <a:pt x="2514600" y="101537"/>
                  <a:pt x="2616137" y="0"/>
                  <a:pt x="274139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EE0C536-BC56-44D8-887C-24A801E2E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799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9C0DC9C6-DBBA-4128-8BDC-6ACCCCE7BC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4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8A15C4-12FD-4EB0-8B3D-70473BD0A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7250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3008B88-BD6A-420D-A123-B3A0C038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425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3C7DE4D-996F-419C-AA24-6275D7B4C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3F6425-E254-42DF-8CEE-05AD77A74D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4" y="981075"/>
            <a:ext cx="5400675" cy="48958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10356B-B2C1-4AE3-B0DE-843FF75BDD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3877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BD4C780A-FEA2-4BC7-A31C-26FB87A5A4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62326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BD92314-46D6-4570-9834-6E31FB70E8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00775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0669C55B-B876-460F-B07B-DE6BB78EB7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39224" y="2085974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7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5223FDD9-D6F7-4B73-8C01-A0EABA4736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916" r:id="rId2"/>
    <p:sldLayoutId id="2147483897" r:id="rId3"/>
    <p:sldLayoutId id="2147483867" r:id="rId4"/>
    <p:sldLayoutId id="2147483907" r:id="rId5"/>
    <p:sldLayoutId id="2147483908" r:id="rId6"/>
    <p:sldLayoutId id="2147483891" r:id="rId7"/>
    <p:sldLayoutId id="2147483884" r:id="rId8"/>
    <p:sldLayoutId id="2147483902" r:id="rId9"/>
    <p:sldLayoutId id="2147483894" r:id="rId10"/>
    <p:sldLayoutId id="2147483821" r:id="rId11"/>
    <p:sldLayoutId id="2147483838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دوره آموزشی </a:t>
            </a:r>
            <a:endParaRPr lang="en-US" sz="2800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478206"/>
            <a:ext cx="8354860" cy="13913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cs typeface="B Zar" panose="00000400000000000000" pitchFamily="2" charset="-78"/>
              </a:rPr>
              <a:t>درمان </a:t>
            </a:r>
            <a:r>
              <a:rPr lang="fa-IR" sz="4800" b="1" dirty="0">
                <a:cs typeface="B Zar" panose="00000400000000000000" pitchFamily="2" charset="-78"/>
              </a:rPr>
              <a:t>مشکلات جنسی زوجین</a:t>
            </a:r>
            <a:endParaRPr lang="en-US" sz="4800" b="1" dirty="0"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9326" y="3403979"/>
            <a:ext cx="7891397" cy="12205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با تمرکز بر مشکلات جنسی زنان و مردان ضایعات نخاعی</a:t>
            </a:r>
            <a:endParaRPr lang="en-US" sz="40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66362" y="5071627"/>
            <a:ext cx="2567836" cy="6137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1-اختلال </a:t>
            </a:r>
            <a:r>
              <a:rPr lang="fa-IR" sz="3600" b="1" dirty="0">
                <a:cs typeface="B Zar" panose="00000400000000000000" pitchFamily="2" charset="-78"/>
              </a:rPr>
              <a:t>تحریک یا انگیزش جنسی زنان</a:t>
            </a:r>
          </a:p>
          <a:p>
            <a:pPr algn="r" rtl="1">
              <a:lnSpc>
                <a:spcPct val="2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2-بازداری </a:t>
            </a:r>
            <a:r>
              <a:rPr lang="fa-IR" sz="3600" b="1" dirty="0">
                <a:cs typeface="B Zar" panose="00000400000000000000" pitchFamily="2" charset="-78"/>
              </a:rPr>
              <a:t>تحریک عمومی پاسخ جنسی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solidFill>
                  <a:srgbClr val="C00000"/>
                </a:solidFill>
                <a:latin typeface="B Zar,Bold"/>
                <a:cs typeface="B Zar" panose="00000400000000000000" pitchFamily="2" charset="-78"/>
              </a:rPr>
              <a:t>انواع اختلالات جنسی زنان</a:t>
            </a:r>
            <a:endParaRPr lang="en-US" sz="40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8" y="2088522"/>
            <a:ext cx="2933700" cy="288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30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1-احساس </a:t>
            </a:r>
            <a:r>
              <a:rPr lang="fa-IR" sz="3200" b="1" dirty="0">
                <a:cs typeface="B Zar" panose="00000400000000000000" pitchFamily="2" charset="-78"/>
              </a:rPr>
              <a:t>گناه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2- </a:t>
            </a:r>
            <a:r>
              <a:rPr lang="fa-IR" sz="3200" b="1" dirty="0">
                <a:cs typeface="B Zar" panose="00000400000000000000" pitchFamily="2" charset="-78"/>
              </a:rPr>
              <a:t>خصومت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3- </a:t>
            </a:r>
            <a:r>
              <a:rPr lang="fa-IR" sz="3200" b="1" dirty="0">
                <a:cs typeface="B Zar" panose="00000400000000000000" pitchFamily="2" charset="-78"/>
              </a:rPr>
              <a:t>تعارض درونی بین میل به انجام عمل جنسی و </a:t>
            </a:r>
            <a:r>
              <a:rPr lang="fa-IR" sz="3200" b="1" dirty="0" smtClean="0">
                <a:cs typeface="B Zar" panose="00000400000000000000" pitchFamily="2" charset="-78"/>
              </a:rPr>
              <a:t>ترس</a:t>
            </a:r>
            <a:endParaRPr lang="en-US" sz="32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 ناخودآگاه از </a:t>
            </a:r>
            <a:r>
              <a:rPr lang="fa-IR" sz="3200" b="1" dirty="0">
                <a:cs typeface="B Zar" panose="00000400000000000000" pitchFamily="2" charset="-78"/>
              </a:rPr>
              <a:t>آن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4- </a:t>
            </a:r>
            <a:r>
              <a:rPr lang="fa-IR" sz="3200" b="1" dirty="0">
                <a:cs typeface="B Zar" panose="00000400000000000000" pitchFamily="2" charset="-78"/>
              </a:rPr>
              <a:t>استفاده از داروها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5- </a:t>
            </a:r>
            <a:r>
              <a:rPr lang="fa-IR" sz="3200" b="1" dirty="0">
                <a:cs typeface="B Zar" panose="00000400000000000000" pitchFamily="2" charset="-78"/>
              </a:rPr>
              <a:t>بیماریهایی که بر عملکرد تستسترون و هیپوفیز اثر می گذارند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علل اختلالات جنسی زنان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8" y="1685925"/>
            <a:ext cx="2619375" cy="30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30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6-شرطی </a:t>
            </a:r>
            <a:r>
              <a:rPr lang="fa-IR" sz="3200" b="1" dirty="0">
                <a:cs typeface="B Zar" panose="00000400000000000000" pitchFamily="2" charset="-78"/>
              </a:rPr>
              <a:t>شدن منفی وابسته به تجارب جنسی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7- </a:t>
            </a:r>
            <a:r>
              <a:rPr lang="fa-IR" sz="3200" b="1" dirty="0">
                <a:cs typeface="B Zar" panose="00000400000000000000" pitchFamily="2" charset="-78"/>
              </a:rPr>
              <a:t>پیامهای منفی والدین در باره عمل جنسی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8-اضطراب </a:t>
            </a:r>
            <a:r>
              <a:rPr lang="fa-IR" sz="3200" b="1" dirty="0">
                <a:cs typeface="B Zar" panose="00000400000000000000" pitchFamily="2" charset="-78"/>
              </a:rPr>
              <a:t>ناشی از فقدان دانش جنسی و انتظارات </a:t>
            </a:r>
            <a:endParaRPr lang="en-US" sz="32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غیر </a:t>
            </a:r>
            <a:r>
              <a:rPr lang="fa-IR" sz="3200" b="1" dirty="0">
                <a:cs typeface="B Zar" panose="00000400000000000000" pitchFamily="2" charset="-78"/>
              </a:rPr>
              <a:t>واقع </a:t>
            </a:r>
            <a:r>
              <a:rPr lang="fa-IR" sz="3200" b="1" dirty="0" smtClean="0">
                <a:cs typeface="B Zar" panose="00000400000000000000" pitchFamily="2" charset="-78"/>
              </a:rPr>
              <a:t>بینانه</a:t>
            </a:r>
            <a:endParaRPr lang="fa-IR" sz="32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علل اختلالات جنسی زنان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6" y="1603272"/>
            <a:ext cx="2879246" cy="344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94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1-به </a:t>
            </a:r>
            <a:r>
              <a:rPr lang="fa-IR" sz="3600" b="1" dirty="0">
                <a:cs typeface="B Zar" panose="00000400000000000000" pitchFamily="2" charset="-78"/>
              </a:rPr>
              <a:t>عزت نفس کافی </a:t>
            </a:r>
            <a:endParaRPr lang="fa-IR" sz="36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2-تجارب مثبت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3-شریک جنسی </a:t>
            </a:r>
            <a:r>
              <a:rPr lang="fa-IR" sz="3600" b="1" dirty="0">
                <a:cs typeface="B Zar" panose="00000400000000000000" pitchFamily="2" charset="-78"/>
              </a:rPr>
              <a:t>مناسب </a:t>
            </a:r>
            <a:endParaRPr lang="fa-IR" sz="36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4- </a:t>
            </a:r>
            <a:r>
              <a:rPr lang="fa-IR" sz="3600" b="1" dirty="0">
                <a:cs typeface="B Zar" panose="00000400000000000000" pitchFamily="2" charset="-78"/>
              </a:rPr>
              <a:t>رابطه مثبت در سایر زمینه ها با </a:t>
            </a:r>
            <a:r>
              <a:rPr lang="fa-IR" sz="3600" b="1" dirty="0" smtClean="0">
                <a:cs typeface="B Zar" panose="00000400000000000000" pitchFamily="2" charset="-78"/>
              </a:rPr>
              <a:t>شریک جنسی</a:t>
            </a:r>
            <a:endParaRPr lang="fa-IR" sz="36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وجود تمایل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جنسی در زنان به موارد زیر وابسته است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9" y="1514475"/>
            <a:ext cx="2390775" cy="289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94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 </a:t>
            </a:r>
            <a:r>
              <a:rPr lang="fa-IR" sz="3600" b="1" dirty="0">
                <a:cs typeface="B Zar" panose="00000400000000000000" pitchFamily="2" charset="-78"/>
              </a:rPr>
              <a:t>ایجاد رابطه </a:t>
            </a:r>
            <a:r>
              <a:rPr lang="fa-IR" sz="3600" b="1" dirty="0" smtClean="0">
                <a:cs typeface="B Zar" panose="00000400000000000000" pitchFamily="2" charset="-78"/>
              </a:rPr>
              <a:t>درمانی و پذیرش زنان توسط درمانگر</a:t>
            </a:r>
            <a:endParaRPr lang="fa-IR" sz="36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2-پیگیری </a:t>
            </a:r>
            <a:r>
              <a:rPr lang="fa-IR" sz="3600" b="1" dirty="0">
                <a:cs typeface="B Zar" panose="00000400000000000000" pitchFamily="2" charset="-78"/>
              </a:rPr>
              <a:t>مسائلی که زن را از ادامه فعالیت جنسی باز می دارد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3-شناخت مسائل </a:t>
            </a:r>
            <a:r>
              <a:rPr lang="fa-IR" sz="3600" b="1" dirty="0">
                <a:cs typeface="B Zar" panose="00000400000000000000" pitchFamily="2" charset="-78"/>
              </a:rPr>
              <a:t>درون </a:t>
            </a:r>
            <a:r>
              <a:rPr lang="fa-IR" sz="3600" b="1" dirty="0" smtClean="0">
                <a:cs typeface="B Zar" panose="00000400000000000000" pitchFamily="2" charset="-78"/>
              </a:rPr>
              <a:t>روانی زنان</a:t>
            </a:r>
            <a:endParaRPr lang="fa-IR" sz="36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4-مسائل </a:t>
            </a:r>
            <a:r>
              <a:rPr lang="fa-IR" sz="3600" b="1" dirty="0">
                <a:cs typeface="B Zar" panose="00000400000000000000" pitchFamily="2" charset="-78"/>
              </a:rPr>
              <a:t>کنونی مانند صمیمی بودن،مسائل مالی</a:t>
            </a:r>
            <a:r>
              <a:rPr lang="fa-IR" sz="3600" b="1" dirty="0" smtClean="0">
                <a:cs typeface="B Zar" panose="00000400000000000000" pitchFamily="2" charset="-78"/>
              </a:rPr>
              <a:t>،</a:t>
            </a:r>
            <a:endParaRPr lang="en-US" sz="36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کودکان،کار </a:t>
            </a:r>
            <a:r>
              <a:rPr lang="fa-IR" sz="3600" b="1" dirty="0">
                <a:cs typeface="B Zar" panose="00000400000000000000" pitchFamily="2" charset="-78"/>
              </a:rPr>
              <a:t>و</a:t>
            </a:r>
            <a:r>
              <a:rPr lang="fa-IR" sz="4000" b="1" dirty="0">
                <a:cs typeface="B Zar" panose="00000400000000000000" pitchFamily="2" charset="-78"/>
              </a:rPr>
              <a:t>..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درمان اختلال جنسی در زنان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8" y="3224981"/>
            <a:ext cx="2733675" cy="199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40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1-یافتن </a:t>
            </a:r>
            <a:r>
              <a:rPr lang="fa-IR" sz="4000" b="1" dirty="0">
                <a:cs typeface="B Zar" panose="00000400000000000000" pitchFamily="2" charset="-78"/>
              </a:rPr>
              <a:t>زمانی برای فعالیت </a:t>
            </a:r>
            <a:r>
              <a:rPr lang="fa-IR" sz="4000" b="1" dirty="0" smtClean="0">
                <a:cs typeface="B Zar" panose="00000400000000000000" pitchFamily="2" charset="-78"/>
              </a:rPr>
              <a:t>جنسی با شوهر</a:t>
            </a:r>
            <a:endParaRPr lang="fa-IR" sz="40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2- تمرینات </a:t>
            </a:r>
            <a:r>
              <a:rPr lang="fa-IR" sz="4000" b="1" dirty="0">
                <a:cs typeface="B Zar" panose="00000400000000000000" pitchFamily="2" charset="-78"/>
              </a:rPr>
              <a:t>حسی و تکنیکهای فیزیکی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3 </a:t>
            </a:r>
            <a:r>
              <a:rPr lang="fa-IR" sz="4000" b="1" dirty="0">
                <a:cs typeface="B Zar" panose="00000400000000000000" pitchFamily="2" charset="-78"/>
              </a:rPr>
              <a:t>-لمس جنسی تحریک </a:t>
            </a:r>
            <a:r>
              <a:rPr lang="fa-IR" sz="4000" b="1" dirty="0" smtClean="0">
                <a:cs typeface="B Zar" panose="00000400000000000000" pitchFamily="2" charset="-78"/>
              </a:rPr>
              <a:t>کننده توسط شوهر</a:t>
            </a:r>
            <a:endParaRPr lang="fa-IR" sz="40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4 </a:t>
            </a:r>
            <a:r>
              <a:rPr lang="fa-IR" sz="4000" b="1" dirty="0">
                <a:cs typeface="B Zar" panose="00000400000000000000" pitchFamily="2" charset="-78"/>
              </a:rPr>
              <a:t>-صحبت راحت در باره نیازهای یکدیگر و عمل جنسی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سپس</a:t>
            </a:r>
            <a:endParaRPr lang="en-US" sz="5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6" y="1653130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11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cs typeface="B Zar" panose="00000400000000000000" pitchFamily="2" charset="-78"/>
              </a:rPr>
              <a:t>در این اختلال زن ممکن است خیلی تهییج شده </a:t>
            </a:r>
            <a:r>
              <a:rPr lang="fa-IR" sz="3600" b="1" dirty="0" smtClean="0">
                <a:cs typeface="B Zar" panose="00000400000000000000" pitchFamily="2" charset="-78"/>
              </a:rPr>
              <a:t>باشد اما </a:t>
            </a:r>
            <a:r>
              <a:rPr lang="fa-IR" sz="3600" b="1" dirty="0">
                <a:cs typeface="B Zar" panose="00000400000000000000" pitchFamily="2" charset="-78"/>
              </a:rPr>
              <a:t>به ارگاسم نرسد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>
                <a:cs typeface="B Zar" panose="00000400000000000000" pitchFamily="2" charset="-78"/>
              </a:rPr>
              <a:t>این اختلال نیز می تواند همیشگی یا اکتسابی باشد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اختلال ارگاسم زنان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0" y="2510913"/>
            <a:ext cx="2857500" cy="287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11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200" b="1" dirty="0">
                <a:cs typeface="B Zar" panose="00000400000000000000" pitchFamily="2" charset="-78"/>
              </a:rPr>
              <a:t>مدل تفکر رفتار جنسی مساوی با دخول یک علت اصلی </a:t>
            </a:r>
            <a:r>
              <a:rPr lang="fa-IR" sz="3200" b="1" dirty="0" smtClean="0">
                <a:cs typeface="B Zar" panose="00000400000000000000" pitchFamily="2" charset="-78"/>
              </a:rPr>
              <a:t>است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در </a:t>
            </a:r>
            <a:r>
              <a:rPr lang="fa-IR" sz="3200" b="1" dirty="0">
                <a:cs typeface="B Zar" panose="00000400000000000000" pitchFamily="2" charset="-78"/>
              </a:rPr>
              <a:t>این </a:t>
            </a:r>
            <a:r>
              <a:rPr lang="fa-IR" sz="3200" b="1" dirty="0" smtClean="0">
                <a:cs typeface="B Zar" panose="00000400000000000000" pitchFamily="2" charset="-78"/>
              </a:rPr>
              <a:t>مدل تفکر </a:t>
            </a:r>
            <a:r>
              <a:rPr lang="fa-IR" sz="3200" b="1" dirty="0">
                <a:cs typeface="B Zar" panose="00000400000000000000" pitchFamily="2" charset="-78"/>
              </a:rPr>
              <a:t>هدف رابطه جنسی ارگاسم تلقی می شود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Zar" panose="00000400000000000000" pitchFamily="2" charset="-78"/>
              </a:rPr>
              <a:t>-خصومت نسبت به شریک جنسی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Zar" panose="00000400000000000000" pitchFamily="2" charset="-78"/>
              </a:rPr>
              <a:t>-تکنیکهای جنسی غیر موثر و اضطراب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>
                <a:cs typeface="B Zar" panose="00000400000000000000" pitchFamily="2" charset="-78"/>
              </a:rPr>
              <a:t>-</a:t>
            </a:r>
            <a:r>
              <a:rPr lang="fa-IR" sz="3200" b="1" dirty="0" smtClean="0">
                <a:cs typeface="B Zar" panose="00000400000000000000" pitchFamily="2" charset="-78"/>
              </a:rPr>
              <a:t>آموزش های </a:t>
            </a:r>
            <a:r>
              <a:rPr lang="fa-IR" sz="3200" b="1" dirty="0">
                <a:cs typeface="B Zar" panose="00000400000000000000" pitchFamily="2" charset="-78"/>
              </a:rPr>
              <a:t>خانوادگی منفی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علل اختلال </a:t>
            </a: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ارگاسم زنان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9" y="1802771"/>
            <a:ext cx="2143125" cy="296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97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cs typeface="B Zar" panose="00000400000000000000" pitchFamily="2" charset="-78"/>
              </a:rPr>
              <a:t>-فقدان دانش جنسی،فقدان اطلاعات در باره نیازهای جنسی،احساس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>
                <a:cs typeface="B Zar" panose="00000400000000000000" pitchFamily="2" charset="-78"/>
              </a:rPr>
              <a:t>گناه،ترس از دست دادن کنترل،خشم آشکار و انگیزه های نا خودآگاه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>
                <a:cs typeface="B Zar" panose="00000400000000000000" pitchFamily="2" charset="-78"/>
              </a:rPr>
              <a:t>-علل فیزیکی شامل الگوهای هورمونی،داروها،ضد </a:t>
            </a:r>
            <a:r>
              <a:rPr lang="fa-IR" sz="3200" b="1" dirty="0" smtClean="0">
                <a:cs typeface="B Zar" panose="00000400000000000000" pitchFamily="2" charset="-78"/>
              </a:rPr>
              <a:t>افسردگی ها،آسیب </a:t>
            </a:r>
            <a:r>
              <a:rPr lang="fa-IR" sz="3200" b="1" dirty="0">
                <a:cs typeface="B Zar" panose="00000400000000000000" pitchFamily="2" charset="-78"/>
              </a:rPr>
              <a:t>عصبی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>
                <a:cs typeface="B Zar" panose="00000400000000000000" pitchFamily="2" charset="-78"/>
              </a:rPr>
              <a:t>و دیابت پیشرفته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علل اختلال ارگاسم زنان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18" y="4221372"/>
            <a:ext cx="563428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6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1-تمرینات </a:t>
            </a:r>
            <a:r>
              <a:rPr lang="fa-IR" sz="3600" b="1" dirty="0">
                <a:cs typeface="B Zar" panose="00000400000000000000" pitchFamily="2" charset="-78"/>
              </a:rPr>
              <a:t>تمرکز حسی و تحریک توسط شریک جنسی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2- </a:t>
            </a:r>
            <a:r>
              <a:rPr lang="fa-IR" sz="3600" b="1" dirty="0">
                <a:cs typeface="B Zar" panose="00000400000000000000" pitchFamily="2" charset="-78"/>
              </a:rPr>
              <a:t>لمس ترکیب شده با صحبت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3- </a:t>
            </a:r>
            <a:r>
              <a:rPr lang="fa-IR" sz="3600" b="1" dirty="0">
                <a:cs typeface="B Zar" panose="00000400000000000000" pitchFamily="2" charset="-78"/>
              </a:rPr>
              <a:t>دوره های منقطع بازی جنسی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4- </a:t>
            </a:r>
            <a:r>
              <a:rPr lang="fa-IR" sz="3600" b="1" dirty="0">
                <a:cs typeface="B Zar" panose="00000400000000000000" pitchFamily="2" charset="-78"/>
              </a:rPr>
              <a:t>کاهش اضطراب،آموزش جنسی ،رابطه درمانی ممتد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درمان اختلال </a:t>
            </a: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ارگاسم </a:t>
            </a:r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زنان</a:t>
            </a:r>
            <a:endParaRPr lang="fa-IR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21" y="1916573"/>
            <a:ext cx="2533650" cy="305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77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سکس تراپی یک نوع روان درمانی تخصصی است. </a:t>
            </a:r>
            <a:endParaRPr lang="en-US" sz="2800" b="1" dirty="0" smtClean="0">
              <a:solidFill>
                <a:prstClr val="black"/>
              </a:solidFill>
              <a:latin typeface="2  Zar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این </a:t>
            </a:r>
            <a:r>
              <a:rPr lang="fa-IR" sz="2800" b="1" dirty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واژه اصطلاحی کلی برای درمان مشکلات جنسی بین زوجین است. </a:t>
            </a:r>
            <a:endParaRPr lang="en-US" sz="2800" b="1" dirty="0" smtClean="0">
              <a:solidFill>
                <a:prstClr val="black"/>
              </a:solidFill>
              <a:latin typeface="2  Zar"/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شما </a:t>
            </a:r>
            <a:r>
              <a:rPr lang="fa-IR" sz="2800" b="1" dirty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می‌توانید از طریق سکس تراپی، نگرانی های مربوط به عملکرد </a:t>
            </a:r>
            <a:r>
              <a:rPr lang="fa-IR" sz="2800" b="1" dirty="0" smtClean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جنسی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، احساسات و صمیمیت جنسی را برطرف کنید</a:t>
            </a:r>
            <a:endParaRPr lang="en-US" sz="2800" b="1" dirty="0">
              <a:solidFill>
                <a:prstClr val="black"/>
              </a:solidFill>
              <a:latin typeface="2  Zar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8" y="1440689"/>
            <a:ext cx="2190805" cy="400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072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cs typeface="B Zar" panose="00000400000000000000" pitchFamily="2" charset="-78"/>
              </a:rPr>
              <a:t>اسپاسم خود بخودی عضلات خارجی اندام تناسلی </a:t>
            </a:r>
            <a:r>
              <a:rPr lang="fa-IR" sz="3600" b="1" dirty="0" smtClean="0">
                <a:cs typeface="B Zar" panose="00000400000000000000" pitchFamily="2" charset="-78"/>
              </a:rPr>
              <a:t>و انقباض </a:t>
            </a:r>
            <a:r>
              <a:rPr lang="fa-IR" sz="3600" b="1" dirty="0">
                <a:cs typeface="B Zar" panose="00000400000000000000" pitchFamily="2" charset="-78"/>
              </a:rPr>
              <a:t>غیر ارادی آنها که رابطه جنسی را غیر </a:t>
            </a:r>
            <a:r>
              <a:rPr lang="fa-IR" sz="3600" b="1" dirty="0" smtClean="0">
                <a:cs typeface="B Zar" panose="00000400000000000000" pitchFamily="2" charset="-78"/>
              </a:rPr>
              <a:t>ممکن می </a:t>
            </a:r>
            <a:r>
              <a:rPr lang="fa-IR" sz="3600" b="1" dirty="0">
                <a:cs typeface="B Zar" panose="00000400000000000000" pitchFamily="2" charset="-78"/>
              </a:rPr>
              <a:t>کند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>
                <a:cs typeface="B Zar" panose="00000400000000000000" pitchFamily="2" charset="-78"/>
              </a:rPr>
              <a:t>به نظر می رسد حدود بیست درصد از زنها </a:t>
            </a:r>
            <a:r>
              <a:rPr lang="fa-IR" sz="3600" b="1" dirty="0" smtClean="0">
                <a:cs typeface="B Zar" panose="00000400000000000000" pitchFamily="2" charset="-78"/>
              </a:rPr>
              <a:t>درجاتی از </a:t>
            </a:r>
            <a:r>
              <a:rPr lang="fa-IR" sz="3600" b="1" dirty="0">
                <a:cs typeface="B Zar" panose="00000400000000000000" pitchFamily="2" charset="-78"/>
              </a:rPr>
              <a:t>واژینیسم را داشته باشند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2- اختلال واژینیسم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872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1-علت </a:t>
            </a:r>
            <a:r>
              <a:rPr lang="fa-IR" sz="3200" b="1" dirty="0">
                <a:cs typeface="B Zar" panose="00000400000000000000" pitchFamily="2" charset="-78"/>
              </a:rPr>
              <a:t>اصلی محرکهای اجتنابی وابسته به رابطه </a:t>
            </a:r>
            <a:r>
              <a:rPr lang="fa-IR" sz="3200" b="1" dirty="0" smtClean="0">
                <a:cs typeface="B Zar" panose="00000400000000000000" pitchFamily="2" charset="-78"/>
              </a:rPr>
              <a:t>جنسی مانند </a:t>
            </a:r>
            <a:r>
              <a:rPr lang="fa-IR" sz="3200" b="1" dirty="0">
                <a:cs typeface="B Zar" panose="00000400000000000000" pitchFamily="2" charset="-78"/>
              </a:rPr>
              <a:t>تهاجم جنسی ضربه زننده،رابطه </a:t>
            </a:r>
            <a:r>
              <a:rPr lang="fa-IR" sz="3200" b="1" dirty="0" smtClean="0">
                <a:cs typeface="B Zar" panose="00000400000000000000" pitchFamily="2" charset="-78"/>
              </a:rPr>
              <a:t>دردناک،ترس ناخودآگاه </a:t>
            </a:r>
            <a:r>
              <a:rPr lang="fa-IR" sz="3200" b="1" dirty="0">
                <a:cs typeface="B Zar" panose="00000400000000000000" pitchFamily="2" charset="-78"/>
              </a:rPr>
              <a:t>،احساس گناه و بیماریهای لگنی است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2- </a:t>
            </a:r>
            <a:r>
              <a:rPr lang="fa-IR" sz="3200" b="1" dirty="0">
                <a:cs typeface="B Zar" panose="00000400000000000000" pitchFamily="2" charset="-78"/>
              </a:rPr>
              <a:t>علل دیگر عبارتند از آموزه های دینی </a:t>
            </a:r>
            <a:r>
              <a:rPr lang="fa-IR" sz="3200" b="1" dirty="0" smtClean="0">
                <a:cs typeface="B Zar" panose="00000400000000000000" pitchFamily="2" charset="-78"/>
              </a:rPr>
              <a:t>غیر صحیح،ترس </a:t>
            </a:r>
            <a:r>
              <a:rPr lang="fa-IR" sz="3200" b="1" dirty="0">
                <a:cs typeface="B Zar" panose="00000400000000000000" pitchFamily="2" charset="-78"/>
              </a:rPr>
              <a:t>از درد،اختلال جنسی شریک جنسی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علل واژنیسم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872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200" b="1" dirty="0">
                <a:cs typeface="B Zar" panose="00000400000000000000" pitchFamily="2" charset="-78"/>
              </a:rPr>
              <a:t>درمانهای شناختی ،رفتاری و شناختی </a:t>
            </a:r>
            <a:r>
              <a:rPr lang="fa-IR" sz="3200" b="1" dirty="0" smtClean="0">
                <a:cs typeface="B Zar" panose="00000400000000000000" pitchFamily="2" charset="-78"/>
              </a:rPr>
              <a:t>رفتاری بهترین راه درمان روان شناختی واژنیسیم در زنان می باشد</a:t>
            </a: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یعنی هم تغییر نگرش زنان به رابطه جنسی و هم انجام </a:t>
            </a:r>
            <a:endParaRPr lang="en-US" sz="32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تمرین های رفتاری </a:t>
            </a:r>
            <a:endParaRPr lang="fa-IR" sz="32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درمان اختلال واژینیسم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5" y="2547169"/>
            <a:ext cx="3228975" cy="265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726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18570" y="1696066"/>
            <a:ext cx="8354860" cy="14748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prstClr val="white"/>
                </a:solidFill>
                <a:cs typeface="B Zar" panose="00000400000000000000" pitchFamily="2" charset="-78"/>
              </a:rPr>
              <a:t>اختلال جنسی مردان</a:t>
            </a:r>
            <a:endParaRPr lang="en-US" sz="4800" b="1" dirty="0">
              <a:solidFill>
                <a:prstClr val="white"/>
              </a:solidFill>
              <a:cs typeface="B Zar" panose="00000400000000000000" pitchFamily="2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2" y="3727809"/>
            <a:ext cx="5958348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671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نقص </a:t>
            </a:r>
            <a:r>
              <a:rPr lang="fa-IR" sz="2800" b="1" dirty="0">
                <a:cs typeface="B Zar" panose="00000400000000000000" pitchFamily="2" charset="-78"/>
              </a:rPr>
              <a:t>در شروع یا ادامه نعوذ در مرد . ناتوانی پایدار </a:t>
            </a:r>
            <a:r>
              <a:rPr lang="fa-IR" sz="2800" b="1" dirty="0" smtClean="0">
                <a:cs typeface="B Zar" panose="00000400000000000000" pitchFamily="2" charset="-78"/>
              </a:rPr>
              <a:t>یا مکرر </a:t>
            </a:r>
            <a:r>
              <a:rPr lang="fa-IR" sz="2800" b="1" dirty="0">
                <a:cs typeface="B Zar" panose="00000400000000000000" pitchFamily="2" charset="-78"/>
              </a:rPr>
              <a:t>در کسب یا بقائ نعوذ تا کامل شدن </a:t>
            </a:r>
            <a:r>
              <a:rPr lang="fa-IR" sz="2800" b="1" dirty="0" smtClean="0">
                <a:cs typeface="B Zar" panose="00000400000000000000" pitchFamily="2" charset="-78"/>
              </a:rPr>
              <a:t>فعالیت جنسی</a:t>
            </a:r>
            <a:r>
              <a:rPr lang="fa-IR" sz="2800" b="1" dirty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>
                <a:cs typeface="B Zar" panose="00000400000000000000" pitchFamily="2" charset="-78"/>
              </a:rPr>
              <a:t>این اختلال می تواند همیشگی و یا اکتسابی باشد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</a:pPr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1-اختلال </a:t>
            </a: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نعوذ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9" y="2600325"/>
            <a:ext cx="2762250" cy="239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501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1-داروها،دیابت،پارکینسون </a:t>
            </a:r>
            <a:r>
              <a:rPr lang="fa-IR" sz="3200" b="1" dirty="0">
                <a:cs typeface="B Zar" panose="00000400000000000000" pitchFamily="2" charset="-78"/>
              </a:rPr>
              <a:t>و ضایعات نخاع شوکی می توانند </a:t>
            </a:r>
            <a:r>
              <a:rPr lang="fa-IR" sz="3200" b="1" dirty="0" smtClean="0">
                <a:cs typeface="B Zar" panose="00000400000000000000" pitchFamily="2" charset="-78"/>
              </a:rPr>
              <a:t>از علل </a:t>
            </a:r>
            <a:r>
              <a:rPr lang="fa-IR" sz="3200" b="1" dirty="0">
                <a:cs typeface="B Zar" panose="00000400000000000000" pitchFamily="2" charset="-78"/>
              </a:rPr>
              <a:t>جسمی این اختلال باشند</a:t>
            </a:r>
            <a:r>
              <a:rPr lang="fa-IR" sz="32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اختلال </a:t>
            </a:r>
            <a:r>
              <a:rPr lang="fa-IR" sz="3200" b="1" dirty="0">
                <a:cs typeface="B Zar" panose="00000400000000000000" pitchFamily="2" charset="-78"/>
              </a:rPr>
              <a:t>نعوذ بیشتر از </a:t>
            </a:r>
            <a:r>
              <a:rPr lang="fa-IR" sz="3200" b="1" dirty="0" smtClean="0">
                <a:cs typeface="B Zar" panose="00000400000000000000" pitchFamily="2" charset="-78"/>
              </a:rPr>
              <a:t>سایر اختلالات </a:t>
            </a:r>
            <a:r>
              <a:rPr lang="fa-IR" sz="3200" b="1" dirty="0">
                <a:cs typeface="B Zar" panose="00000400000000000000" pitchFamily="2" charset="-78"/>
              </a:rPr>
              <a:t>به نظر می رسد علت جسمی داشته باشد</a:t>
            </a:r>
            <a:r>
              <a:rPr lang="fa-IR" sz="3200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3200" b="1" dirty="0" smtClean="0">
                <a:cs typeface="B Zar" panose="00000400000000000000" pitchFamily="2" charset="-78"/>
              </a:rPr>
              <a:t>با </a:t>
            </a:r>
            <a:r>
              <a:rPr lang="fa-IR" sz="3200" b="1" dirty="0">
                <a:cs typeface="B Zar" panose="00000400000000000000" pitchFamily="2" charset="-78"/>
              </a:rPr>
              <a:t>این </a:t>
            </a:r>
            <a:r>
              <a:rPr lang="fa-IR" sz="3200" b="1" dirty="0" smtClean="0">
                <a:cs typeface="B Zar" panose="00000400000000000000" pitchFamily="2" charset="-78"/>
              </a:rPr>
              <a:t>حال به </a:t>
            </a:r>
            <a:r>
              <a:rPr lang="fa-IR" sz="3200" b="1" dirty="0">
                <a:cs typeface="B Zar" panose="00000400000000000000" pitchFamily="2" charset="-78"/>
              </a:rPr>
              <a:t>نظر </a:t>
            </a:r>
            <a:r>
              <a:rPr lang="fa-IR" sz="3200" b="1" dirty="0" smtClean="0">
                <a:cs typeface="B Zar" panose="00000400000000000000" pitchFamily="2" charset="-78"/>
              </a:rPr>
              <a:t>کاپلان نویسنده کتاب خلاصه روان پزشکی </a:t>
            </a:r>
            <a:r>
              <a:rPr lang="fa-IR" sz="3200" b="1" dirty="0">
                <a:cs typeface="B Zar" panose="00000400000000000000" pitchFamily="2" charset="-78"/>
              </a:rPr>
              <a:t>بیش از 85 درصد </a:t>
            </a:r>
            <a:r>
              <a:rPr lang="fa-IR" sz="3200" b="1" dirty="0" smtClean="0">
                <a:cs typeface="B Zar" panose="00000400000000000000" pitchFamily="2" charset="-78"/>
              </a:rPr>
              <a:t>علت های </a:t>
            </a:r>
            <a:r>
              <a:rPr lang="fa-IR" sz="3200" b="1" dirty="0">
                <a:cs typeface="B Zar" panose="00000400000000000000" pitchFamily="2" charset="-78"/>
              </a:rPr>
              <a:t>این اختلال 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روان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زاد </a:t>
            </a:r>
            <a:r>
              <a:rPr lang="fa-IR" sz="3200" b="1" dirty="0" smtClean="0">
                <a:cs typeface="B Zar" panose="00000400000000000000" pitchFamily="2" charset="-78"/>
              </a:rPr>
              <a:t>هستند</a:t>
            </a:r>
            <a:r>
              <a:rPr lang="fa-IR" sz="3200" b="1" dirty="0">
                <a:cs typeface="B Zar" panose="00000400000000000000" pitchFamily="2" charset="-78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علل اختلال نعوذ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6778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1-اضطراب</a:t>
            </a:r>
            <a:endParaRPr lang="fa-IR" sz="40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2- </a:t>
            </a:r>
            <a:r>
              <a:rPr lang="fa-IR" sz="4000" b="1" dirty="0">
                <a:cs typeface="B Zar" panose="00000400000000000000" pitchFamily="2" charset="-78"/>
              </a:rPr>
              <a:t>نوع رابطه با شریک جنسی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3- </a:t>
            </a:r>
            <a:r>
              <a:rPr lang="fa-IR" sz="4000" b="1" dirty="0">
                <a:cs typeface="B Zar" panose="00000400000000000000" pitchFamily="2" charset="-78"/>
              </a:rPr>
              <a:t>تجارب جنسی کودکی و تجاوز جنسی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4- خستگی بیش از حد</a:t>
            </a:r>
            <a:endParaRPr lang="fa-IR" sz="40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علل روانی اختلال نعوذ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2" y="1720030"/>
            <a:ext cx="2762250" cy="308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53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5-احساس </a:t>
            </a:r>
            <a:r>
              <a:rPr lang="fa-IR" sz="4000" b="1" dirty="0">
                <a:cs typeface="B Zar" panose="00000400000000000000" pitchFamily="2" charset="-78"/>
              </a:rPr>
              <a:t>گناه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6- </a:t>
            </a:r>
            <a:r>
              <a:rPr lang="fa-IR" sz="4000" b="1" dirty="0">
                <a:cs typeface="B Zar" panose="00000400000000000000" pitchFamily="2" charset="-78"/>
              </a:rPr>
              <a:t>باز داریهای مذهبی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7-احساس </a:t>
            </a:r>
            <a:r>
              <a:rPr lang="fa-IR" sz="4000" b="1" dirty="0">
                <a:cs typeface="B Zar" panose="00000400000000000000" pitchFamily="2" charset="-78"/>
              </a:rPr>
              <a:t>بی کفایتی</a:t>
            </a:r>
          </a:p>
          <a:p>
            <a:pPr algn="r" rtl="1">
              <a:lnSpc>
                <a:spcPct val="15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8-استفاده </a:t>
            </a:r>
            <a:r>
              <a:rPr lang="fa-IR" sz="4000" b="1" dirty="0">
                <a:cs typeface="B Zar" panose="00000400000000000000" pitchFamily="2" charset="-78"/>
              </a:rPr>
              <a:t>از مواد مخدر و الکل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علل روانی اختلال نعوذ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01" y="1916573"/>
            <a:ext cx="2638425" cy="268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17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030506"/>
            <a:ext cx="11683652" cy="5445449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هدف درمان در اختلال نعوذ عبارت است از: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 </a:t>
            </a:r>
            <a:r>
              <a:rPr lang="fa-IR" sz="3600" b="1" dirty="0">
                <a:cs typeface="B Zar" panose="00000400000000000000" pitchFamily="2" charset="-78"/>
              </a:rPr>
              <a:t>بهبود ترس مرد از عملکرد جنسی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2- </a:t>
            </a:r>
            <a:r>
              <a:rPr lang="fa-IR" sz="3600" b="1" dirty="0">
                <a:cs typeface="B Zar" panose="00000400000000000000" pitchFamily="2" charset="-78"/>
              </a:rPr>
              <a:t>کمک به او برای اینکه یک شریک فعال در </a:t>
            </a:r>
            <a:r>
              <a:rPr lang="fa-IR" sz="3600" b="1" dirty="0" smtClean="0">
                <a:cs typeface="B Zar" panose="00000400000000000000" pitchFamily="2" charset="-78"/>
              </a:rPr>
              <a:t>تجربه</a:t>
            </a:r>
            <a:endParaRPr lang="en-US" sz="36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 جنسی </a:t>
            </a:r>
            <a:r>
              <a:rPr lang="fa-IR" sz="3600" b="1" dirty="0">
                <a:cs typeface="B Zar" panose="00000400000000000000" pitchFamily="2" charset="-78"/>
              </a:rPr>
              <a:t>باشد</a:t>
            </a:r>
          </a:p>
          <a:p>
            <a:pPr algn="r" rtl="1">
              <a:lnSpc>
                <a:spcPct val="15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4 </a:t>
            </a:r>
            <a:r>
              <a:rPr lang="fa-IR" sz="3600" b="1" dirty="0">
                <a:cs typeface="B Zar" panose="00000400000000000000" pitchFamily="2" charset="-78"/>
              </a:rPr>
              <a:t>- کاستن ترس زن درباره عملکرد جنسی مرد و </a:t>
            </a:r>
            <a:r>
              <a:rPr lang="fa-IR" sz="3600" b="1" dirty="0" smtClean="0">
                <a:cs typeface="B Zar" panose="00000400000000000000" pitchFamily="2" charset="-78"/>
              </a:rPr>
              <a:t>بهبود رابطه </a:t>
            </a:r>
            <a:r>
              <a:rPr lang="fa-IR" sz="3600" b="1" dirty="0">
                <a:cs typeface="B Zar" panose="00000400000000000000" pitchFamily="2" charset="-78"/>
              </a:rPr>
              <a:t>عاطفی بدون سرزنش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9A00CD"/>
                </a:solidFill>
                <a:latin typeface="Arial,Bold"/>
                <a:cs typeface="B Zar" panose="00000400000000000000" pitchFamily="2" charset="-78"/>
              </a:rPr>
              <a:t>درمان اختلال نعوذ</a:t>
            </a:r>
            <a:endParaRPr lang="en-US" sz="40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1" y="1191449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17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cs typeface="B Zar" panose="00000400000000000000" pitchFamily="2" charset="-78"/>
              </a:rPr>
              <a:t>1- </a:t>
            </a:r>
            <a:r>
              <a:rPr lang="fa-IR" sz="4400" b="1" dirty="0">
                <a:cs typeface="B Zar" panose="00000400000000000000" pitchFamily="2" charset="-78"/>
              </a:rPr>
              <a:t>جلوگیری از تلاش برای د خول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2-تمرکز </a:t>
            </a:r>
            <a:r>
              <a:rPr lang="fa-IR" sz="4400" b="1" dirty="0">
                <a:cs typeface="B Zar" panose="00000400000000000000" pitchFamily="2" charset="-78"/>
              </a:rPr>
              <a:t>حسی و کسب لذت جنسی بدون </a:t>
            </a:r>
            <a:r>
              <a:rPr lang="fa-IR" sz="4400" b="1" dirty="0" smtClean="0">
                <a:cs typeface="B Zar" panose="00000400000000000000" pitchFamily="2" charset="-78"/>
              </a:rPr>
              <a:t>هدف دخول</a:t>
            </a:r>
            <a:endParaRPr lang="fa-IR" sz="4400" b="1" dirty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3-تغییر </a:t>
            </a:r>
            <a:r>
              <a:rPr lang="fa-IR" sz="4400" b="1" dirty="0">
                <a:cs typeface="B Zar" panose="00000400000000000000" pitchFamily="2" charset="-78"/>
              </a:rPr>
              <a:t>حالت رابطه جنسی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rgbClr val="9A0000"/>
                </a:solidFill>
                <a:latin typeface="Arial,Bold"/>
                <a:cs typeface="B Zar" panose="00000400000000000000" pitchFamily="2" charset="-78"/>
              </a:rPr>
              <a:t>تکنیکهای </a:t>
            </a:r>
            <a:r>
              <a:rPr lang="fa-IR" sz="3600" b="1" dirty="0" smtClean="0">
                <a:solidFill>
                  <a:srgbClr val="9A0000"/>
                </a:solidFill>
                <a:latin typeface="Arial,Bold"/>
                <a:cs typeface="B Zar" panose="00000400000000000000" pitchFamily="2" charset="-78"/>
              </a:rPr>
              <a:t>درمانی در درمان اختلال نعوذ</a:t>
            </a:r>
            <a:endParaRPr lang="en-US" sz="36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12" y="3880669"/>
            <a:ext cx="30765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1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اگرچه ممکن است مطرح کردن نگرانی‌های جنسی همیشه آسان نباشد؛ اما این مسائل بسیار رایج هستند</a:t>
            </a:r>
            <a:r>
              <a:rPr lang="fa-IR" sz="2800" b="1" dirty="0" smtClean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افراد می‌توانند این نوع درمان را به تنهایی انجام دهند، صرف نظر از اینکه مجرد هستند یا در رابطه‌ای قرار دارند و ازدواج کرده‌اند</a:t>
            </a:r>
            <a:r>
              <a:rPr lang="fa-IR" sz="2800" b="1" dirty="0" smtClean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latin typeface="2  Zar"/>
                <a:cs typeface="B Zar" panose="00000400000000000000" pitchFamily="2" charset="-78"/>
              </a:rPr>
              <a:t>بسیاری از افراد ممکن است به سختی در مورد مسائل جنسی صحبت کنند، به خصوص با متخصصی که به خوبی نمی‌شناسند و غریبه است.</a:t>
            </a:r>
            <a:endParaRPr lang="en-US" sz="2800" b="1" dirty="0">
              <a:solidFill>
                <a:prstClr val="black"/>
              </a:solidFill>
              <a:latin typeface="2  Zar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338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b="1" dirty="0">
                <a:cs typeface="B Zar" panose="00000400000000000000" pitchFamily="2" charset="-78"/>
              </a:rPr>
              <a:t>باز داری خود بخودی </a:t>
            </a:r>
            <a:r>
              <a:rPr lang="fa-IR" sz="3600" b="1" dirty="0" smtClean="0">
                <a:cs typeface="B Zar" panose="00000400000000000000" pitchFamily="2" charset="-78"/>
              </a:rPr>
              <a:t>ارگاسم می </a:t>
            </a:r>
            <a:r>
              <a:rPr lang="fa-IR" sz="3600" b="1" dirty="0">
                <a:cs typeface="B Zar" panose="00000400000000000000" pitchFamily="2" charset="-78"/>
              </a:rPr>
              <a:t>تواند همیشگی و یا اکتسابی ،موقعیتی یا فراگیر باشد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هنچنین می تواند طیفی از شدید تا متوسط را شامل</a:t>
            </a:r>
            <a:endParaRPr lang="en-US" sz="36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 شود</a:t>
            </a:r>
            <a:endParaRPr lang="fa-IR" sz="36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2-اختلال </a:t>
            </a:r>
            <a:r>
              <a:rPr lang="fa-IR" sz="4400" b="1" dirty="0">
                <a:solidFill>
                  <a:srgbClr val="C00000"/>
                </a:solidFill>
                <a:cs typeface="B Zar" panose="00000400000000000000" pitchFamily="2" charset="-78"/>
              </a:rPr>
              <a:t>ارگاسم مرد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1" y="2729455"/>
            <a:ext cx="2762250" cy="240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156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1- </a:t>
            </a:r>
            <a:r>
              <a:rPr lang="fa-IR" sz="3600" b="1" dirty="0">
                <a:cs typeface="B Zar" panose="00000400000000000000" pitchFamily="2" charset="-78"/>
              </a:rPr>
              <a:t>تجربه جنسی ضربه زننده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2- </a:t>
            </a:r>
            <a:r>
              <a:rPr lang="fa-IR" sz="3600" b="1" dirty="0">
                <a:cs typeface="B Zar" panose="00000400000000000000" pitchFamily="2" charset="-78"/>
              </a:rPr>
              <a:t>تربیت خشن مذهبی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3- </a:t>
            </a:r>
            <a:r>
              <a:rPr lang="fa-IR" sz="3600" b="1" dirty="0">
                <a:cs typeface="B Zar" panose="00000400000000000000" pitchFamily="2" charset="-78"/>
              </a:rPr>
              <a:t>فقدان اعتماد واطمینان</a:t>
            </a: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cs typeface="B Zar" panose="00000400000000000000" pitchFamily="2" charset="-78"/>
              </a:rPr>
              <a:t>4- </a:t>
            </a:r>
            <a:r>
              <a:rPr lang="fa-IR" sz="3600" b="1" dirty="0">
                <a:cs typeface="B Zar" panose="00000400000000000000" pitchFamily="2" charset="-78"/>
              </a:rPr>
              <a:t>خصومت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علل اختلال ارگاسم در مردان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81" y="2086661"/>
            <a:ext cx="2619375" cy="282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1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4000" b="1" dirty="0">
                <a:cs typeface="B Zar" panose="00000400000000000000" pitchFamily="2" charset="-78"/>
              </a:rPr>
              <a:t>درمان شامل </a:t>
            </a:r>
            <a:r>
              <a:rPr lang="fa-IR" sz="4000" b="1" dirty="0" smtClean="0">
                <a:cs typeface="B Zar" panose="00000400000000000000" pitchFamily="2" charset="-78"/>
              </a:rPr>
              <a:t>درمان های </a:t>
            </a:r>
            <a:r>
              <a:rPr lang="fa-IR" sz="4000" b="1" dirty="0">
                <a:cs typeface="B Zar" panose="00000400000000000000" pitchFamily="2" charset="-78"/>
              </a:rPr>
              <a:t>شناختی و رفتاری </a:t>
            </a:r>
            <a:r>
              <a:rPr lang="fa-IR" sz="4000" b="1" dirty="0" smtClean="0">
                <a:cs typeface="B Zar" panose="00000400000000000000" pitchFamily="2" charset="-78"/>
              </a:rPr>
              <a:t>است</a:t>
            </a:r>
          </a:p>
          <a:p>
            <a:pPr algn="r" rtl="1">
              <a:lnSpc>
                <a:spcPct val="200000"/>
              </a:lnSpc>
            </a:pPr>
            <a:r>
              <a:rPr lang="fa-IR" sz="4000" b="1" dirty="0" smtClean="0">
                <a:cs typeface="B Zar" panose="00000400000000000000" pitchFamily="2" charset="-78"/>
              </a:rPr>
              <a:t>یعنی تمرکز بر تغییر نگرش و تغییر رفتارهای جنسی مرد </a:t>
            </a:r>
            <a:endParaRPr lang="fa-IR" sz="40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درمان اختلال ارگاسم در مرد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55" y="3941506"/>
            <a:ext cx="569451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15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solidFill>
                  <a:srgbClr val="000000"/>
                </a:solidFill>
                <a:latin typeface="iransans"/>
                <a:cs typeface="B Zar" panose="00000400000000000000" pitchFamily="2" charset="-78"/>
              </a:rPr>
              <a:t>سازمان بهداشت جهانی مشکلات جنسی به سه بخش تقسیم نموده است:</a:t>
            </a:r>
            <a:endParaRPr lang="en-US" sz="2800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sz="2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0674BE04-F251-4B8D-8CCE-54ACCE3B0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5085233"/>
              </p:ext>
            </p:extLst>
          </p:nvPr>
        </p:nvGraphicFramePr>
        <p:xfrm>
          <a:off x="2032000" y="10572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sz="2800" b="1" dirty="0">
                <a:ea typeface="MS Mincho"/>
                <a:cs typeface="B Zar" panose="00000400000000000000" pitchFamily="2" charset="-78"/>
              </a:rPr>
              <a:t>تمرکز اصلی ما در این کارگاه روی </a:t>
            </a:r>
            <a:r>
              <a:rPr lang="fa-IR" sz="3600" b="1" dirty="0">
                <a:solidFill>
                  <a:schemeClr val="accent1"/>
                </a:solidFill>
                <a:ea typeface="MS Mincho"/>
                <a:cs typeface="B Zar" panose="00000400000000000000" pitchFamily="2" charset="-78"/>
              </a:rPr>
              <a:t>اختلالات عملکرد جنسی </a:t>
            </a:r>
            <a:r>
              <a:rPr lang="fa-IR" sz="2800" b="1" dirty="0">
                <a:ea typeface="MS Mincho"/>
                <a:cs typeface="B Zar" panose="00000400000000000000" pitchFamily="2" charset="-78"/>
              </a:rPr>
              <a:t>است زیرا:</a:t>
            </a:r>
          </a:p>
          <a:p>
            <a:pPr algn="r" rtl="1">
              <a:lnSpc>
                <a:spcPct val="200000"/>
              </a:lnSpc>
            </a:pPr>
            <a:r>
              <a:rPr lang="fa-IR" sz="2800" b="1" dirty="0" smtClean="0">
                <a:ea typeface="MS Mincho"/>
                <a:cs typeface="B Zar" panose="00000400000000000000" pitchFamily="2" charset="-78"/>
              </a:rPr>
              <a:t>-</a:t>
            </a:r>
            <a:r>
              <a:rPr lang="fa-IR" sz="3200" b="1" dirty="0">
                <a:solidFill>
                  <a:srgbClr val="C00000"/>
                </a:solidFill>
                <a:ea typeface="MS Mincho"/>
                <a:cs typeface="B Zar" panose="00000400000000000000" pitchFamily="2" charset="-78"/>
              </a:rPr>
              <a:t>اختلال عملکرد جنسی نسبت به انواع دیگر مشکلات جنسی، حجم کاری بیشتری را از فعالیت های متخصصان را به خود معطوف نموده است.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2800" b="1" dirty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endParaRPr lang="en-US" sz="28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1" y="355813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228662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/>
            <a:endParaRPr lang="fa-IR" sz="3200" b="1" dirty="0">
              <a:cs typeface="B Zar" panose="00000400000000000000" pitchFamily="2" charset="-78"/>
            </a:endParaRPr>
          </a:p>
          <a:p>
            <a:pPr marL="457200" indent="-457200" algn="r" rtl="1">
              <a:buFontTx/>
              <a:buChar char="-"/>
            </a:pPr>
            <a:r>
              <a:rPr lang="fa-IR" sz="3200" b="1" dirty="0">
                <a:cs typeface="B Zar" panose="00000400000000000000" pitchFamily="2" charset="-78"/>
              </a:rPr>
              <a:t>مشکلات عملکرد جنسی شایع تر  (بیشتر) از آن میزانی است که مردم فکر می کنند.</a:t>
            </a:r>
          </a:p>
          <a:p>
            <a:pPr marL="457200" indent="-457200" algn="r" rtl="1">
              <a:buFontTx/>
              <a:buChar char="-"/>
            </a:pPr>
            <a:endParaRPr lang="fa-IR" sz="3200" b="1" dirty="0">
              <a:cs typeface="B Zar" panose="00000400000000000000" pitchFamily="2" charset="-78"/>
            </a:endParaRPr>
          </a:p>
          <a:p>
            <a:pPr marL="457200" indent="-457200" algn="r" rtl="1">
              <a:buFontTx/>
              <a:buChar char="-"/>
            </a:pPr>
            <a:r>
              <a:rPr lang="fa-IR" sz="3200" b="1" dirty="0">
                <a:cs typeface="B Zar" panose="00000400000000000000" pitchFamily="2" charset="-78"/>
              </a:rPr>
              <a:t>بیش از 10 درصد مردان از مشکلات عملکرد جنسی رنج می برند.</a:t>
            </a:r>
          </a:p>
          <a:p>
            <a:pPr marL="457200" indent="-457200" algn="r" rtl="1">
              <a:buFontTx/>
              <a:buChar char="-"/>
            </a:pPr>
            <a:endParaRPr lang="fa-IR" sz="3200" b="1" dirty="0">
              <a:cs typeface="B Zar" panose="00000400000000000000" pitchFamily="2" charset="-78"/>
            </a:endParaRPr>
          </a:p>
          <a:p>
            <a:pPr marL="457200" indent="-457200" algn="r" rtl="1">
              <a:buFontTx/>
              <a:buChar char="-"/>
            </a:pPr>
            <a:r>
              <a:rPr lang="fa-IR" sz="3200" b="1" dirty="0">
                <a:cs typeface="B Zar" panose="00000400000000000000" pitchFamily="2" charset="-78"/>
              </a:rPr>
              <a:t>با افزایش سن میزان اختلال نعوظ در مردان از 5 درصد به27 درصد تا قبل از 75 سالگی می رسد.</a:t>
            </a:r>
            <a:endParaRPr lang="en-US" sz="32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اهمیت بالینی اختلال عملکرد جنسی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endParaRPr lang="fa-IR" sz="28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افزایش افراد دارای ناتوانی نعوظی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487AA795-5C2A-40F7-97AB-3E30633CA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09032"/>
              </p:ext>
            </p:extLst>
          </p:nvPr>
        </p:nvGraphicFramePr>
        <p:xfrm>
          <a:off x="2214880" y="1805240"/>
          <a:ext cx="8128000" cy="36271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308948">
                  <a:extLst>
                    <a:ext uri="{9D8B030D-6E8A-4147-A177-3AD203B41FA5}">
                      <a16:colId xmlns:a16="http://schemas.microsoft.com/office/drawing/2014/main" xmlns="" val="148979769"/>
                    </a:ext>
                  </a:extLst>
                </a:gridCol>
                <a:gridCol w="819052">
                  <a:extLst>
                    <a:ext uri="{9D8B030D-6E8A-4147-A177-3AD203B41FA5}">
                      <a16:colId xmlns:a16="http://schemas.microsoft.com/office/drawing/2014/main" xmlns="" val="3071589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Zar" panose="00000400000000000000" pitchFamily="2" charset="-78"/>
                        </a:rPr>
                        <a:t>نسبت </a:t>
                      </a:r>
                      <a:r>
                        <a:rPr lang="fa-IR" sz="2800" dirty="0">
                          <a:cs typeface="B Zar" panose="00000400000000000000" pitchFamily="2" charset="-78"/>
                        </a:rPr>
                        <a:t>افراد دارای ناتوانی </a:t>
                      </a:r>
                      <a:r>
                        <a:rPr lang="fa-IR" sz="2800" dirty="0" smtClean="0">
                          <a:cs typeface="B Zar" panose="00000400000000000000" pitchFamily="2" charset="-78"/>
                        </a:rPr>
                        <a:t>نعوظی(درصد)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سن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16369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0/1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20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8723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0/8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30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86518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1/9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40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03935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6/7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50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1376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27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70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270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50+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Zar" panose="00000400000000000000" pitchFamily="2" charset="-78"/>
                        </a:rPr>
                        <a:t>75+</a:t>
                      </a:r>
                      <a:endParaRPr lang="en-US" sz="2800" dirty="0">
                        <a:cs typeface="B Zar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5107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00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دائمی: </a:t>
            </a:r>
            <a:r>
              <a:rPr lang="en-US" sz="4400" b="1" dirty="0">
                <a:cs typeface="B Zar" panose="00000400000000000000" pitchFamily="2" charset="-78"/>
              </a:rPr>
              <a:t>life </a:t>
            </a:r>
            <a:r>
              <a:rPr lang="en-US" sz="4400" b="1" dirty="0" smtClean="0">
                <a:cs typeface="B Zar" panose="00000400000000000000" pitchFamily="2" charset="-78"/>
              </a:rPr>
              <a:t>long</a:t>
            </a:r>
            <a:endParaRPr lang="fa-IR" sz="44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اکتسابی:</a:t>
            </a:r>
            <a:r>
              <a:rPr lang="en-US" sz="4400" b="1" dirty="0" smtClean="0">
                <a:cs typeface="B Zar" panose="00000400000000000000" pitchFamily="2" charset="-78"/>
              </a:rPr>
              <a:t>Acquired</a:t>
            </a:r>
            <a:endParaRPr lang="fa-IR" sz="4400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موقعیتی:</a:t>
            </a:r>
            <a:r>
              <a:rPr lang="en-US" sz="4400" b="1" dirty="0" smtClean="0">
                <a:cs typeface="B Zar" panose="00000400000000000000" pitchFamily="2" charset="-78"/>
              </a:rPr>
              <a:t>Situational</a:t>
            </a:r>
          </a:p>
          <a:p>
            <a:pPr algn="r" rtl="1">
              <a:lnSpc>
                <a:spcPct val="150000"/>
              </a:lnSpc>
            </a:pPr>
            <a:r>
              <a:rPr lang="fa-IR" sz="4400" b="1" dirty="0" smtClean="0">
                <a:cs typeface="B Zar" panose="00000400000000000000" pitchFamily="2" charset="-78"/>
              </a:rPr>
              <a:t>عمومی: </a:t>
            </a:r>
            <a:r>
              <a:rPr lang="en-US" sz="4400" b="1" dirty="0" smtClean="0">
                <a:cs typeface="B Zar" panose="00000400000000000000" pitchFamily="2" charset="-78"/>
              </a:rPr>
              <a:t>Generalized</a:t>
            </a:r>
            <a:endParaRPr lang="fa-IR" sz="4400" b="1" dirty="0"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rgbClr val="FF33CD"/>
                </a:solidFill>
                <a:latin typeface="Arial"/>
                <a:cs typeface="B Zar" panose="00000400000000000000" pitchFamily="2" charset="-78"/>
              </a:rPr>
              <a:t>ابعاد مختلف مشکل یا اختلال جنسی</a:t>
            </a:r>
            <a:endParaRPr lang="en-US" sz="3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74" y="2009963"/>
            <a:ext cx="3982065" cy="30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6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prstClr val="black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>
                <a:solidFill>
                  <a:prstClr val="black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>
                <a:solidFill>
                  <a:prstClr val="black"/>
                </a:solidFill>
                <a:cs typeface="B Badr" panose="00000400000000000000" pitchFamily="2" charset="-78"/>
              </a:rPr>
              <a:t>Anamisfile.ir     </a:t>
            </a: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18570" y="2009963"/>
            <a:ext cx="8354860" cy="22670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prstClr val="white"/>
                </a:solidFill>
                <a:cs typeface="B Zar" panose="00000400000000000000" pitchFamily="2" charset="-78"/>
              </a:rPr>
              <a:t>مقایسه  </a:t>
            </a:r>
            <a:r>
              <a:rPr lang="fa-IR" sz="4800" b="1" dirty="0">
                <a:solidFill>
                  <a:prstClr val="white"/>
                </a:solidFill>
                <a:cs typeface="B Zar" panose="00000400000000000000" pitchFamily="2" charset="-78"/>
              </a:rPr>
              <a:t>مشکلات جنسی </a:t>
            </a:r>
            <a:r>
              <a:rPr lang="fa-IR" sz="4800" b="1" dirty="0" smtClean="0">
                <a:solidFill>
                  <a:prstClr val="white"/>
                </a:solidFill>
                <a:cs typeface="B Zar" panose="00000400000000000000" pitchFamily="2" charset="-78"/>
              </a:rPr>
              <a:t>زنان و مردان</a:t>
            </a:r>
            <a:endParaRPr lang="en-US" sz="4800" b="1" dirty="0">
              <a:solidFill>
                <a:prstClr val="white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688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17180</TotalTime>
  <Words>1148</Words>
  <Application>Microsoft Office PowerPoint</Application>
  <PresentationFormat>Custom</PresentationFormat>
  <Paragraphs>213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Design</dc:creator>
  <cp:lastModifiedBy>09018868042</cp:lastModifiedBy>
  <cp:revision>6132</cp:revision>
  <dcterms:created xsi:type="dcterms:W3CDTF">2020-10-27T13:35:18Z</dcterms:created>
  <dcterms:modified xsi:type="dcterms:W3CDTF">2022-01-10T18:28:46Z</dcterms:modified>
</cp:coreProperties>
</file>