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29" r:id="rId2"/>
  </p:sldMasterIdLst>
  <p:notesMasterIdLst>
    <p:notesMasterId r:id="rId22"/>
  </p:notesMasterIdLst>
  <p:handoutMasterIdLst>
    <p:handoutMasterId r:id="rId23"/>
  </p:handoutMasterIdLst>
  <p:sldIdLst>
    <p:sldId id="478" r:id="rId3"/>
    <p:sldId id="561" r:id="rId4"/>
    <p:sldId id="562" r:id="rId5"/>
    <p:sldId id="563" r:id="rId6"/>
    <p:sldId id="566" r:id="rId7"/>
    <p:sldId id="565" r:id="rId8"/>
    <p:sldId id="564" r:id="rId9"/>
    <p:sldId id="501" r:id="rId10"/>
    <p:sldId id="502" r:id="rId11"/>
    <p:sldId id="503" r:id="rId12"/>
    <p:sldId id="504" r:id="rId13"/>
    <p:sldId id="505" r:id="rId14"/>
    <p:sldId id="510" r:id="rId15"/>
    <p:sldId id="511" r:id="rId16"/>
    <p:sldId id="512" r:id="rId17"/>
    <p:sldId id="514" r:id="rId18"/>
    <p:sldId id="513" r:id="rId19"/>
    <p:sldId id="567" r:id="rId20"/>
    <p:sldId id="51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561"/>
            <p14:sldId id="562"/>
            <p14:sldId id="563"/>
            <p14:sldId id="566"/>
            <p14:sldId id="565"/>
            <p14:sldId id="564"/>
            <p14:sldId id="501"/>
            <p14:sldId id="502"/>
            <p14:sldId id="503"/>
            <p14:sldId id="504"/>
            <p14:sldId id="505"/>
            <p14:sldId id="510"/>
            <p14:sldId id="511"/>
            <p14:sldId id="512"/>
            <p14:sldId id="514"/>
            <p14:sldId id="513"/>
            <p14:sldId id="567"/>
            <p14:sldId id="51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BDA30E"/>
    <a:srgbClr val="99850B"/>
    <a:srgbClr val="1B212B"/>
    <a:srgbClr val="24B99B"/>
    <a:srgbClr val="2A3442"/>
    <a:srgbClr val="1B8974"/>
    <a:srgbClr val="45DBBE"/>
    <a:srgbClr val="22AE93"/>
    <a:srgbClr val="D2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4" autoAdjust="0"/>
    <p:restoredTop sz="94386" autoAdjust="0"/>
  </p:normalViewPr>
  <p:slideViewPr>
    <p:cSldViewPr snapToGrid="0">
      <p:cViewPr>
        <p:scale>
          <a:sx n="72" d="100"/>
          <a:sy n="72" d="100"/>
        </p:scale>
        <p:origin x="-474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2/10/2022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D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0CA9EE4-D7D5-4CB1-A748-3422F5EEC513}" type="slidenum">
              <a:rPr lang="en-ID" altLang="en-US" smtClean="0"/>
              <a:pPr/>
              <a:t>2</a:t>
            </a:fld>
            <a:endParaRPr lang="en-ID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xmlns="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:a16="http://schemas.microsoft.com/office/drawing/2014/main" xmlns="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9" y="1847851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:a16="http://schemas.microsoft.com/office/drawing/2014/main" xmlns="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1" y="1233427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xmlns="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7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51"/>
            <a:ext cx="2319339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fa-IR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fa-IR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a-IR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a-IR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2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  <a:prstGeom prst="rect">
            <a:avLst/>
          </a:prstGeo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>
          <a:xfrm>
            <a:off x="3251201" y="6248401"/>
            <a:ext cx="2840567" cy="4746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0" y="6248401"/>
            <a:ext cx="3862917" cy="474663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601" y="6248400"/>
            <a:ext cx="783167" cy="488950"/>
          </a:xfrm>
          <a:prstGeom prst="rect">
            <a:avLst/>
          </a:prstGeo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2633C28-1B07-4FE9-9287-F18BFAC22622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21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78232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fa-IR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fa-IR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842933" y="4889500"/>
            <a:ext cx="65024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a-IR" smtClean="0">
                <a:solidFill>
                  <a:srgbClr val="000000"/>
                </a:solidFill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a-IR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720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231467" y="2927350"/>
            <a:ext cx="5350933" cy="182245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204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990600"/>
            <a:ext cx="109728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1601" y="6248400"/>
            <a:ext cx="783167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2633C28-1B07-4FE9-9287-F18BFAC22622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550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5796F-2E4C-41FF-BAFF-8FAAFCEC1469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78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AA572-47AF-4822-B916-BD2410DA8AD2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201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1" y="2362201"/>
            <a:ext cx="5027084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884" y="2362201"/>
            <a:ext cx="502708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2572-BFE3-4E53-8C39-1A4067F341D9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7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5F19-24A5-4A08-A9FD-AA4D4B4A590E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3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F422B-E9CF-45D7-9149-07330D9F76C4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26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2ED0-47F2-44AF-8885-2FD8C9178264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06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D51C-88E5-4C6C-A232-2D64DB189825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846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45E6A-0E0E-4A1D-B188-A0059021B096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806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A3287-ED8F-474F-9B1E-3E12A2E5937B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8469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0800" y="762001"/>
            <a:ext cx="26416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762001"/>
            <a:ext cx="77216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0BC60-6A27-465F-B9E8-1EC0FB78B384}" type="slidenum">
              <a:rPr lang="ar-SA" altLang="fa-I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41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5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800" y="1504951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xmlns="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5" y="1504951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49" y="738941"/>
            <a:ext cx="2838451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xmlns="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41"/>
            <a:ext cx="2838451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5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8" y="2085977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xmlns="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7" y="2085977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xmlns="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7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xmlns="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5" y="2085976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:a16="http://schemas.microsoft.com/office/drawing/2014/main" xmlns="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1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  <p:sldLayoutId id="214748394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16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a-IR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a-IR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a-IR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762000"/>
            <a:ext cx="105664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1" y="2362201"/>
            <a:ext cx="10257367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smtClean="0"/>
              <a:t>Click to edit Master text styles</a:t>
            </a:r>
          </a:p>
          <a:p>
            <a:pPr lvl="1"/>
            <a:r>
              <a:rPr lang="en-US" altLang="fa-IR" smtClean="0"/>
              <a:t>Second level</a:t>
            </a:r>
          </a:p>
          <a:p>
            <a:pPr lvl="2"/>
            <a:r>
              <a:rPr lang="en-US" altLang="fa-IR" smtClean="0"/>
              <a:t>Third level</a:t>
            </a:r>
          </a:p>
          <a:p>
            <a:pPr lvl="3"/>
            <a:r>
              <a:rPr lang="en-US" altLang="fa-IR" smtClean="0"/>
              <a:t>Fourth level</a:t>
            </a:r>
          </a:p>
          <a:p>
            <a:pPr lvl="4"/>
            <a:r>
              <a:rPr lang="en-US" altLang="fa-IR" smtClean="0"/>
              <a:t>Fifth level</a:t>
            </a:r>
          </a:p>
        </p:txBody>
      </p:sp>
      <p:sp>
        <p:nvSpPr>
          <p:cNvPr id="1710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51201" y="6248401"/>
            <a:ext cx="284056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10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0" y="6248401"/>
            <a:ext cx="3862917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10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184" y="6242050"/>
            <a:ext cx="78316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9C3629-CBC1-461E-A058-1D4A65240EA5}" type="slidenum">
              <a:rPr lang="ar-SA" altLang="fa-I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fa-I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50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DB6C630-A149-48ED-A9EF-7C23F0185D98}"/>
              </a:ext>
            </a:extLst>
          </p:cNvPr>
          <p:cNvGrpSpPr/>
          <p:nvPr/>
        </p:nvGrpSpPr>
        <p:grpSpPr>
          <a:xfrm>
            <a:off x="855008" y="990303"/>
            <a:ext cx="2927853" cy="2179353"/>
            <a:chOff x="1044999" y="1666636"/>
            <a:chExt cx="4947284" cy="350136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2" cy="1038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B440AE7A-535F-458D-A54E-5E1EA431A644}"/>
                </a:ext>
              </a:extLst>
            </p:cNvPr>
            <p:cNvSpPr txBox="1"/>
            <p:nvPr/>
          </p:nvSpPr>
          <p:spPr>
            <a:xfrm>
              <a:off x="1045001" y="3004750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2" cy="4821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:a16="http://schemas.microsoft.com/office/drawing/2014/main" xmlns="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30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5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Nasim" panose="00000700000000000000" pitchFamily="2" charset="-78"/>
              </a:rPr>
              <a:t>موسسه آنامیس مهرجنوب</a:t>
            </a:r>
            <a:endParaRPr lang="en-US" dirty="0">
              <a:solidFill>
                <a:schemeClr val="tx1"/>
              </a:solidFill>
              <a:cs typeface="Nasim" panose="000007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800726" y="1478207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chemeClr val="bg1"/>
                </a:solidFill>
                <a:cs typeface="B Zar" panose="00000400000000000000" pitchFamily="2" charset="-78"/>
              </a:rPr>
              <a:t>طرح درمان های روان شناختی</a:t>
            </a:r>
            <a:endParaRPr lang="en-US" sz="40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90905" y="3138510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دکتر رضا برومند</a:t>
            </a:r>
            <a:endParaRPr lang="en-US" sz="32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694236" y="4534423"/>
            <a:ext cx="2934115" cy="93945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بهمن 1400</a:t>
            </a:r>
            <a:endParaRPr lang="en-US" sz="2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altLang="en-US" sz="4000" b="1" dirty="0" smtClean="0">
                <a:solidFill>
                  <a:srgbClr val="C00000"/>
                </a:solidFill>
                <a:cs typeface="B Zar" pitchFamily="2" charset="-78"/>
              </a:rPr>
              <a:t>تکلیف درمانی 1</a:t>
            </a:r>
            <a:endParaRPr lang="en-US" altLang="en-US" sz="3600" dirty="0" smtClean="0">
              <a:solidFill>
                <a:srgbClr val="C00000"/>
              </a:solidFill>
            </a:endParaRPr>
          </a:p>
        </p:txBody>
      </p:sp>
      <p:sp>
        <p:nvSpPr>
          <p:cNvPr id="6147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fa-IR" altLang="en-US" sz="3200" smtClean="0">
                <a:solidFill>
                  <a:srgbClr val="9900CC"/>
                </a:solidFill>
                <a:cs typeface="B Zar" pitchFamily="2" charset="-78"/>
              </a:rPr>
              <a:t>ارزیابی شکایات و اهداف درمان</a:t>
            </a: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6DE07C-B535-494D-BAA7-17C5070F3DBA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2" y="3176588"/>
            <a:ext cx="34925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6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10566400" cy="1447800"/>
          </a:xfrm>
        </p:spPr>
        <p:txBody>
          <a:bodyPr/>
          <a:lstStyle/>
          <a:p>
            <a:pPr marL="342900" indent="-342900" algn="ctr" rtl="1">
              <a:lnSpc>
                <a:spcPct val="150000"/>
              </a:lnSpc>
              <a:spcBef>
                <a:spcPct val="20000"/>
              </a:spcBef>
            </a:pPr>
            <a:r>
              <a:rPr lang="fa-IR" altLang="en-US" sz="3200" smtClean="0">
                <a:solidFill>
                  <a:srgbClr val="FF0000"/>
                </a:solidFill>
                <a:cs typeface="B Zar" pitchFamily="2" charset="-78"/>
              </a:rPr>
              <a:t>هدف جلسه ارزیابی</a:t>
            </a:r>
            <a:br>
              <a:rPr lang="fa-IR" altLang="en-US" sz="3200" smtClean="0">
                <a:solidFill>
                  <a:srgbClr val="FF0000"/>
                </a:solidFill>
                <a:cs typeface="B Zar" pitchFamily="2" charset="-78"/>
              </a:rPr>
            </a:br>
            <a:endParaRPr lang="en-US" altLang="en-US" sz="3200" smtClean="0">
              <a:solidFill>
                <a:srgbClr val="FF0000"/>
              </a:solidFill>
              <a:cs typeface="B Zar" pitchFamily="2" charset="-78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solidFill>
                  <a:srgbClr val="002060"/>
                </a:solidFill>
                <a:cs typeface="B Zar" pitchFamily="2" charset="-78"/>
              </a:rPr>
              <a:t>1-ایجاد و تقویت اتحاد درمانی با درمانجو</a:t>
            </a:r>
            <a:r>
              <a:rPr lang="en-US" altLang="en-US" b="1" dirty="0" smtClean="0">
                <a:solidFill>
                  <a:srgbClr val="002060"/>
                </a:solidFill>
                <a:cs typeface="B Zar" pitchFamily="2" charset="-78"/>
              </a:rPr>
              <a:t> </a:t>
            </a:r>
            <a:r>
              <a:rPr lang="fa-IR" altLang="en-US" b="1" dirty="0" smtClean="0">
                <a:solidFill>
                  <a:srgbClr val="002060"/>
                </a:solidFill>
                <a:cs typeface="B Zar" pitchFamily="2" charset="-78"/>
              </a:rPr>
              <a:t>در جلسه درمان 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solidFill>
                  <a:srgbClr val="002060"/>
                </a:solidFill>
                <a:cs typeface="B Zar" pitchFamily="2" charset="-78"/>
              </a:rPr>
              <a:t>2-کمک به درمانجو برای شفاف سازی و تصریح مشکلات و نتایج نامطلوب آن ها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solidFill>
                  <a:srgbClr val="002060"/>
                </a:solidFill>
                <a:cs typeface="B Zar" pitchFamily="2" charset="-78"/>
              </a:rPr>
              <a:t>3-رسیدن به طرح درمان متناسب با نیازها و انتظارات درمانجو</a:t>
            </a:r>
            <a:endParaRPr lang="en-US" altLang="en-US" b="1" dirty="0" smtClean="0">
              <a:solidFill>
                <a:srgbClr val="002060"/>
              </a:solidFill>
              <a:cs typeface="B Zar" pitchFamily="2" charset="-7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77DA765-5F24-441B-9889-118F7ADD4AE8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78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rtl="1">
              <a:lnSpc>
                <a:spcPct val="100000"/>
              </a:lnSpc>
              <a:spcBef>
                <a:spcPct val="20000"/>
              </a:spcBef>
            </a:pPr>
            <a:r>
              <a:rPr lang="fa-IR" altLang="en-US" sz="2800" smtClean="0">
                <a:solidFill>
                  <a:srgbClr val="C00000"/>
                </a:solidFill>
                <a:cs typeface="B Zar" pitchFamily="2" charset="-78"/>
              </a:rPr>
              <a:t>اتفاق مهم در جلسه ارزیابی</a:t>
            </a:r>
            <a:br>
              <a:rPr lang="fa-IR" altLang="en-US" sz="2800" smtClean="0">
                <a:solidFill>
                  <a:srgbClr val="C00000"/>
                </a:solidFill>
                <a:cs typeface="B Zar" pitchFamily="2" charset="-78"/>
              </a:rPr>
            </a:br>
            <a:endParaRPr lang="en-US" altLang="en-US" smtClean="0">
              <a:solidFill>
                <a:srgbClr val="C0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وقتی درمانجو  به جلسه ارزیابی وارد می شوند</a:t>
            </a:r>
            <a:r>
              <a:rPr lang="fa-IR" altLang="en-US" b="1" dirty="0" smtClean="0">
                <a:solidFill>
                  <a:srgbClr val="C00000"/>
                </a:solidFill>
                <a:cs typeface="B Zar" pitchFamily="2" charset="-78"/>
              </a:rPr>
              <a:t> سه اتفاق مهم </a:t>
            </a:r>
            <a:r>
              <a:rPr lang="fa-IR" altLang="en-US" b="1" dirty="0" smtClean="0">
                <a:cs typeface="B Zar" pitchFamily="2" charset="-78"/>
              </a:rPr>
              <a:t>باید رخ دهد 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1-ایجاد و تقویت اتحاد درمانی 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2-شفاف سازی و تصریح مشکل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3- رسیدن به طرح درمان متناسب با نیازها و انتظارات درمانجو</a:t>
            </a:r>
            <a:endParaRPr lang="en-US" altLang="en-US" b="1" dirty="0" smtClean="0">
              <a:cs typeface="B Zar" pitchFamily="2" charset="-78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1645E05-EAE4-44AE-8049-9C12A9588FAC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8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fa-IR" altLang="en-US" sz="5400" b="1" dirty="0" smtClean="0">
                <a:solidFill>
                  <a:srgbClr val="9900CC"/>
                </a:solidFill>
                <a:cs typeface="B Zar" pitchFamily="2" charset="-78"/>
              </a:rPr>
              <a:t>تکلیف درمانی 2</a:t>
            </a:r>
            <a:endParaRPr lang="en-US" altLang="en-US" sz="3600" dirty="0" smtClean="0"/>
          </a:p>
        </p:txBody>
      </p:sp>
      <p:sp>
        <p:nvSpPr>
          <p:cNvPr id="13315" name="Title 2"/>
          <p:cNvSpPr>
            <a:spLocks noGrp="1"/>
          </p:cNvSpPr>
          <p:nvPr>
            <p:ph type="ctrTitle" sz="quarter"/>
          </p:nvPr>
        </p:nvSpPr>
        <p:spPr>
          <a:xfrm>
            <a:off x="2492678" y="990600"/>
            <a:ext cx="7365305" cy="1905000"/>
          </a:xfrm>
        </p:spPr>
        <p:txBody>
          <a:bodyPr/>
          <a:lstStyle/>
          <a:p>
            <a:pPr algn="r" rtl="1"/>
            <a:r>
              <a:rPr lang="fa-IR" altLang="en-US" sz="4400" smtClean="0">
                <a:solidFill>
                  <a:srgbClr val="9900CC"/>
                </a:solidFill>
                <a:cs typeface="B Zar" pitchFamily="2" charset="-78"/>
              </a:rPr>
              <a:t>تعیین طرح درمان</a:t>
            </a:r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99E91CA-DB25-4C2E-B0D3-83319FDDA040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3200" smtClean="0">
                <a:solidFill>
                  <a:srgbClr val="6600FF"/>
                </a:solidFill>
                <a:cs typeface="B Zar" pitchFamily="2" charset="-78"/>
              </a:rPr>
              <a:t>پس از توافق در باره مشکل در پایان جلسه ارزیابی</a:t>
            </a:r>
            <a:endParaRPr lang="en-US" altLang="en-US" smtClean="0">
              <a:solidFill>
                <a:srgbClr val="6600FF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altLang="en-US" sz="4000" b="1" dirty="0" smtClean="0">
                <a:cs typeface="B Zar" pitchFamily="2" charset="-78"/>
              </a:rPr>
              <a:t>ارائه طرح درمان مبتنی بر دانش و تجربه خود و متناسب با انتظارات </a:t>
            </a:r>
            <a:r>
              <a:rPr lang="fa-IR" altLang="en-US" sz="4000" b="1" dirty="0" smtClean="0">
                <a:solidFill>
                  <a:srgbClr val="C00000"/>
                </a:solidFill>
                <a:cs typeface="B Zar" pitchFamily="2" charset="-78"/>
              </a:rPr>
              <a:t>تعدیل شده </a:t>
            </a:r>
            <a:r>
              <a:rPr lang="fa-IR" altLang="en-US" sz="4000" b="1" dirty="0" smtClean="0">
                <a:cs typeface="B Zar" pitchFamily="2" charset="-78"/>
              </a:rPr>
              <a:t>درمانجو</a:t>
            </a:r>
            <a:endParaRPr lang="en-US" altLang="en-US" sz="4000" b="1" dirty="0" smtClean="0">
              <a:cs typeface="B Zar" pitchFamily="2" charset="-7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78AAAD4-153B-46B3-8ACD-44A5C4E4AC1F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2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altLang="en-US" sz="4000" dirty="0" smtClean="0">
                <a:solidFill>
                  <a:srgbClr val="C00000"/>
                </a:solidFill>
                <a:cs typeface="B Zar" pitchFamily="2" charset="-78"/>
              </a:rPr>
              <a:t>هدف اصلی طرح درمان</a:t>
            </a:r>
            <a:endParaRPr lang="en-US" altLang="en-US" sz="4000" dirty="0" smtClean="0">
              <a:solidFill>
                <a:srgbClr val="C00000"/>
              </a:solidFill>
              <a:cs typeface="B Zar" pitchFamily="2" charset="-7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هدف طرح درمان ایجاد پیوند بین </a:t>
            </a:r>
            <a:r>
              <a:rPr lang="fa-IR" altLang="en-US" b="1" dirty="0" smtClean="0">
                <a:solidFill>
                  <a:srgbClr val="C00000"/>
                </a:solidFill>
                <a:cs typeface="B Zar" pitchFamily="2" charset="-78"/>
              </a:rPr>
              <a:t>ادراک درمانگر </a:t>
            </a:r>
            <a:r>
              <a:rPr lang="fa-IR" altLang="en-US" b="1" dirty="0" smtClean="0">
                <a:cs typeface="B Zar" pitchFamily="2" charset="-78"/>
              </a:rPr>
              <a:t>با </a:t>
            </a:r>
            <a:r>
              <a:rPr lang="fa-IR" altLang="en-US" b="1" dirty="0" smtClean="0">
                <a:solidFill>
                  <a:srgbClr val="C00000"/>
                </a:solidFill>
                <a:cs typeface="B Zar" pitchFamily="2" charset="-78"/>
              </a:rPr>
              <a:t>ادراک درمانجو </a:t>
            </a:r>
            <a:r>
              <a:rPr lang="fa-IR" altLang="en-US" b="1" dirty="0" smtClean="0">
                <a:cs typeface="B Zar" pitchFamily="2" charset="-78"/>
              </a:rPr>
              <a:t>از مساله یا مشکل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اجرای طرح درمان منوط به موافقت با درمانجو است</a:t>
            </a:r>
          </a:p>
          <a:p>
            <a:pPr algn="r" rtl="1"/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07648A8-02F9-44A2-A9A5-5B7D3DB67CBC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65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sz="4400" dirty="0" smtClean="0">
                <a:cs typeface="B Zar" pitchFamily="2" charset="-78"/>
              </a:rPr>
              <a:t>هدف دیگر طرح درمان</a:t>
            </a:r>
            <a:endParaRPr lang="en-US" altLang="en-US" sz="4400" dirty="0" smtClean="0">
              <a:cs typeface="B Zar" pitchFamily="2" charset="-7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89348" y="2362203"/>
            <a:ext cx="10896252" cy="3724275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sz="2400" b="1" dirty="0" smtClean="0">
                <a:cs typeface="B Zar" pitchFamily="2" charset="-78"/>
              </a:rPr>
              <a:t>هدف از طرح درمان فراهم کردن اطلاعات لازم برای توضیح مراحل زیر است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solidFill>
                  <a:srgbClr val="0070C0"/>
                </a:solidFill>
                <a:cs typeface="B Zar" pitchFamily="2" charset="-78"/>
              </a:rPr>
              <a:t>الف: شکایات و اهداف درمانجو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solidFill>
                  <a:srgbClr val="C00000"/>
                </a:solidFill>
                <a:cs typeface="B Zar" pitchFamily="2" charset="-78"/>
              </a:rPr>
              <a:t>ب:پیشنهاد درمان تایید شده تجربی اختصاصی برای کاهش یا رفع شکایات و دستیابی به اهداف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ج:ملاک مورد استفاده برای تعیین زمان خاتمه درمان</a:t>
            </a:r>
            <a:endParaRPr lang="en-US" altLang="en-US" b="1" dirty="0" smtClean="0">
              <a:cs typeface="B Zar" pitchFamily="2" charset="-7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DB7D7B3-CAA7-471B-B74D-0EE39166CBAF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78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16387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fa-IR" altLang="en-US" dirty="0" smtClean="0">
                <a:solidFill>
                  <a:srgbClr val="9900CC"/>
                </a:solidFill>
                <a:cs typeface="B Zar" pitchFamily="2" charset="-78"/>
              </a:rPr>
              <a:t>مراحل تدوین طرح درمان</a:t>
            </a: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FC9B485-9136-4F28-9A81-752C06DD853C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666" y="2924827"/>
            <a:ext cx="6375748" cy="393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63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rtl="1">
              <a:lnSpc>
                <a:spcPct val="100000"/>
              </a:lnSpc>
              <a:spcBef>
                <a:spcPct val="20000"/>
              </a:spcBef>
            </a:pPr>
            <a:r>
              <a:rPr lang="fa-IR" altLang="en-US" sz="3200" smtClean="0">
                <a:solidFill>
                  <a:srgbClr val="C00000"/>
                </a:solidFill>
                <a:cs typeface="B Zar" pitchFamily="2" charset="-78"/>
              </a:rPr>
              <a:t>الف: سازماندهی اطلاعات مرحله ارزیابی </a:t>
            </a:r>
          </a:p>
        </p:txBody>
      </p:sp>
      <p:sp>
        <p:nvSpPr>
          <p:cNvPr id="183299" name="Content Placeholder 2"/>
          <p:cNvSpPr>
            <a:spLocks noGrp="1"/>
          </p:cNvSpPr>
          <p:nvPr>
            <p:ph idx="1"/>
          </p:nvPr>
        </p:nvSpPr>
        <p:spPr>
          <a:xfrm>
            <a:off x="1117601" y="2362201"/>
            <a:ext cx="10257367" cy="4001021"/>
          </a:xfrm>
        </p:spPr>
        <p:txBody>
          <a:bodyPr/>
          <a:lstStyle/>
          <a:p>
            <a:pPr algn="r" rtl="1">
              <a:lnSpc>
                <a:spcPct val="150000"/>
              </a:lnSpc>
              <a:defRPr/>
            </a:pPr>
            <a:r>
              <a:rPr lang="fa-IR" altLang="en-US" sz="2400" b="1" dirty="0" smtClean="0">
                <a:cs typeface="B Zar" pitchFamily="2" charset="-78"/>
              </a:rPr>
              <a:t>با سازماندهی کلیه اطلاعات موجود شروع به تهیه طرح درمان کنید</a:t>
            </a:r>
          </a:p>
          <a:p>
            <a:pPr marL="0" indent="0" algn="r" rtl="1">
              <a:lnSpc>
                <a:spcPct val="150000"/>
              </a:lnSpc>
              <a:buNone/>
              <a:defRPr/>
            </a:pPr>
            <a:r>
              <a:rPr lang="fa-IR" altLang="en-US" sz="2400" b="1" dirty="0" smtClean="0">
                <a:cs typeface="B Zar" pitchFamily="2" charset="-78"/>
              </a:rPr>
              <a:t>این اطلاعات شامل نتایج حاصل </a:t>
            </a:r>
            <a:r>
              <a:rPr lang="fa-IR" altLang="en-US" sz="2400" b="1" dirty="0">
                <a:cs typeface="B Zar" pitchFamily="2" charset="-78"/>
              </a:rPr>
              <a:t>از مواردمختلف و متناسب با نوع مشکل </a:t>
            </a:r>
            <a:r>
              <a:rPr lang="fa-IR" altLang="en-US" sz="2400" b="1" dirty="0" smtClean="0">
                <a:cs typeface="B Zar" pitchFamily="2" charset="-78"/>
              </a:rPr>
              <a:t>به شرح</a:t>
            </a:r>
            <a:endParaRPr lang="fa-IR" altLang="en-US" sz="2400" b="1" dirty="0">
              <a:cs typeface="B Zar" pitchFamily="2" charset="-78"/>
            </a:endParaRPr>
          </a:p>
          <a:p>
            <a:pPr marL="0" indent="0" algn="r" rtl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altLang="en-US" sz="2400" b="1" dirty="0" smtClean="0">
                <a:cs typeface="B Zar" pitchFamily="2" charset="-78"/>
              </a:rPr>
              <a:t> زیر است: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altLang="en-US" b="1" dirty="0" smtClean="0">
                <a:cs typeface="B Zar" pitchFamily="2" charset="-78"/>
              </a:rPr>
              <a:t> تکمیل فرم اولیه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altLang="en-US" b="1" dirty="0" smtClean="0">
                <a:cs typeface="B Zar" pitchFamily="2" charset="-78"/>
              </a:rPr>
              <a:t> مصاحبه 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altLang="en-US" b="1" dirty="0" smtClean="0">
                <a:cs typeface="B Zar" pitchFamily="2" charset="-78"/>
              </a:rPr>
              <a:t> اجرای پرسشنامه</a:t>
            </a:r>
          </a:p>
          <a:p>
            <a:pPr algn="r" rtl="1">
              <a:defRPr/>
            </a:pPr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D1C111-B3FC-4B0A-B058-CBA8F6171C46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34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rtl="1">
              <a:lnSpc>
                <a:spcPct val="100000"/>
              </a:lnSpc>
              <a:spcBef>
                <a:spcPct val="20000"/>
              </a:spcBef>
            </a:pPr>
            <a:r>
              <a:rPr lang="fa-IR" altLang="en-US" sz="3200" smtClean="0">
                <a:solidFill>
                  <a:srgbClr val="C00000"/>
                </a:solidFill>
                <a:cs typeface="B Zar" pitchFamily="2" charset="-78"/>
              </a:rPr>
              <a:t>الف: سازماندهی اطلاعات مرحله ارزیابی </a:t>
            </a:r>
          </a:p>
        </p:txBody>
      </p:sp>
      <p:sp>
        <p:nvSpPr>
          <p:cNvPr id="183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defRPr/>
            </a:pPr>
            <a:r>
              <a:rPr lang="fa-IR" altLang="en-US" b="1" dirty="0" smtClean="0">
                <a:cs typeface="B Zar" pitchFamily="2" charset="-78"/>
              </a:rPr>
              <a:t>سعی کنید رویکرد </a:t>
            </a:r>
            <a:r>
              <a:rPr lang="fa-IR" altLang="en-US" b="1" dirty="0" smtClean="0">
                <a:solidFill>
                  <a:srgbClr val="C00000"/>
                </a:solidFill>
                <a:cs typeface="B Zar" pitchFamily="2" charset="-78"/>
              </a:rPr>
              <a:t>علیت چندگانه </a:t>
            </a:r>
            <a:r>
              <a:rPr lang="fa-IR" altLang="en-US" b="1" dirty="0" smtClean="0">
                <a:cs typeface="B Zar" pitchFamily="2" charset="-78"/>
              </a:rPr>
              <a:t>را انتخاب کنید</a:t>
            </a:r>
            <a:endParaRPr lang="en-US" altLang="en-US" b="1" dirty="0" smtClean="0">
              <a:cs typeface="B Zar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altLang="en-US" b="1" dirty="0" smtClean="0">
                <a:cs typeface="B Zar" pitchFamily="2" charset="-78"/>
              </a:rPr>
              <a:t>موارد زیر را شناسایی کنید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altLang="en-US" b="1" dirty="0" smtClean="0">
                <a:cs typeface="B Zar" pitchFamily="2" charset="-78"/>
              </a:rPr>
              <a:t>1-تناقض ها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altLang="en-US" b="1" dirty="0" smtClean="0">
                <a:cs typeface="B Zar" pitchFamily="2" charset="-78"/>
              </a:rPr>
              <a:t>2-سوء گیری ها </a:t>
            </a:r>
          </a:p>
          <a:p>
            <a:pPr marL="0" indent="0" algn="r" rtl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fa-IR" altLang="en-US" b="1" dirty="0" smtClean="0">
                <a:cs typeface="B Zar" pitchFamily="2" charset="-78"/>
              </a:rPr>
              <a:t> 3-عدم تایید ها</a:t>
            </a:r>
          </a:p>
          <a:p>
            <a:pPr algn="r" rtl="1">
              <a:lnSpc>
                <a:spcPct val="150000"/>
              </a:lnSpc>
              <a:defRPr/>
            </a:pPr>
            <a:endParaRPr lang="en-US" altLang="en-US" sz="3200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6D1C111-B3FC-4B0A-B058-CBA8F6171C46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855134" y="990600"/>
            <a:ext cx="2927351" cy="2179638"/>
            <a:chOff x="1044999" y="1666636"/>
            <a:chExt cx="4947284" cy="3501368"/>
          </a:xfrm>
        </p:grpSpPr>
        <p:sp>
          <p:nvSpPr>
            <p:cNvPr id="7182" name="TextBox 37"/>
            <p:cNvSpPr txBox="1">
              <a:spLocks noChangeArrowheads="1"/>
            </p:cNvSpPr>
            <p:nvPr/>
          </p:nvSpPr>
          <p:spPr bwMode="auto">
            <a:xfrm>
              <a:off x="1045001" y="1666636"/>
              <a:ext cx="4947282" cy="1038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3600" b="1">
                <a:latin typeface="Open Sans ExtraBold"/>
                <a:ea typeface="Open Sans ExtraBold"/>
                <a:cs typeface="Open Sans ExtraBold"/>
              </a:endParaRPr>
            </a:p>
          </p:txBody>
        </p:sp>
        <p:sp>
          <p:nvSpPr>
            <p:cNvPr id="7183" name="TextBox 39"/>
            <p:cNvSpPr txBox="1">
              <a:spLocks noChangeArrowheads="1"/>
            </p:cNvSpPr>
            <p:nvPr/>
          </p:nvSpPr>
          <p:spPr bwMode="auto">
            <a:xfrm>
              <a:off x="1045001" y="3004750"/>
              <a:ext cx="4947282" cy="482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just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ID" altLang="en-US" sz="900">
                <a:solidFill>
                  <a:schemeClr val="bg1"/>
                </a:solidFill>
                <a:latin typeface="Roboto"/>
                <a:ea typeface="Roboto"/>
                <a:cs typeface="Roboto"/>
              </a:endParaRPr>
            </a:p>
          </p:txBody>
        </p:sp>
        <p:sp>
          <p:nvSpPr>
            <p:cNvPr id="7184" name="TextBox 40"/>
            <p:cNvSpPr txBox="1">
              <a:spLocks noChangeArrowheads="1"/>
            </p:cNvSpPr>
            <p:nvPr/>
          </p:nvSpPr>
          <p:spPr bwMode="auto">
            <a:xfrm>
              <a:off x="1044999" y="4685889"/>
              <a:ext cx="4947282" cy="482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just">
                <a:lnSpc>
                  <a:spcPct val="15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ID" altLang="en-US" sz="900">
                <a:solidFill>
                  <a:schemeClr val="bg1"/>
                </a:solidFill>
                <a:latin typeface="Roboto"/>
                <a:ea typeface="Roboto"/>
                <a:cs typeface="Roboto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41127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6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sz="2000" b="1" dirty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</a:p>
        </p:txBody>
      </p:sp>
      <p:pic>
        <p:nvPicPr>
          <p:cNvPr id="717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5" y="-261938"/>
            <a:ext cx="15875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5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sz="3600" b="1" dirty="0">
                <a:solidFill>
                  <a:srgbClr val="002060"/>
                </a:solidFill>
                <a:cs typeface="B Zar" panose="00000400000000000000" pitchFamily="2" charset="-78"/>
              </a:rPr>
              <a:t>معرفی</a:t>
            </a:r>
            <a:endParaRPr lang="en-US" sz="36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pic>
        <p:nvPicPr>
          <p:cNvPr id="718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4" y="1192213"/>
            <a:ext cx="11349567" cy="473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16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1"/>
          <p:cNvSpPr>
            <a:spLocks noGrp="1"/>
          </p:cNvSpPr>
          <p:nvPr>
            <p:ph type="subTitle" idx="1"/>
          </p:nvPr>
        </p:nvSpPr>
        <p:spPr>
          <a:xfrm>
            <a:off x="3256766" y="3144033"/>
            <a:ext cx="8680537" cy="1753643"/>
          </a:xfrm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fa-IR" altLang="en-US" sz="40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الف: درمان های مبتنی بر شواهد</a:t>
            </a:r>
          </a:p>
          <a:p>
            <a:pPr algn="r" rtl="1">
              <a:lnSpc>
                <a:spcPct val="150000"/>
              </a:lnSpc>
            </a:pPr>
            <a:r>
              <a:rPr lang="fa-IR" altLang="en-US" sz="40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ب: تکالیف درمانی</a:t>
            </a:r>
            <a:endParaRPr lang="en-US" altLang="en-US" sz="4000" b="1" dirty="0" smtClean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18435" name="Title 2"/>
          <p:cNvSpPr>
            <a:spLocks noGrp="1"/>
          </p:cNvSpPr>
          <p:nvPr>
            <p:ph type="ctrTitle" sz="quarter"/>
          </p:nvPr>
        </p:nvSpPr>
        <p:spPr>
          <a:xfrm>
            <a:off x="914400" y="990600"/>
            <a:ext cx="9857984" cy="1905000"/>
          </a:xfrm>
        </p:spPr>
        <p:txBody>
          <a:bodyPr/>
          <a:lstStyle/>
          <a:p>
            <a:r>
              <a:rPr lang="fa-IR" altLang="en-US" sz="4000" b="1" dirty="0" smtClean="0">
                <a:cs typeface="B Zar" pitchFamily="2" charset="-78"/>
              </a:rPr>
              <a:t>دو مفهوم اساسی قبل از </a:t>
            </a:r>
            <a:r>
              <a:rPr lang="fa-IR" altLang="en-US" sz="4000" b="1" dirty="0" smtClean="0">
                <a:solidFill>
                  <a:srgbClr val="0070C0"/>
                </a:solidFill>
                <a:cs typeface="B Zar" pitchFamily="2" charset="-78"/>
              </a:rPr>
              <a:t>طرح درمان</a:t>
            </a:r>
            <a:endParaRPr lang="en-US" altLang="en-US" sz="4000" b="1" dirty="0" smtClean="0">
              <a:solidFill>
                <a:srgbClr val="0070C0"/>
              </a:solidFill>
              <a:cs typeface="B Zar" pitchFamily="2" charset="-7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6F8A6B6-3BF1-4062-9F75-E01932D2A448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dirty="0" smtClean="0">
                <a:solidFill>
                  <a:srgbClr val="9900CC"/>
                </a:solidFill>
                <a:cs typeface="B Zar" pitchFamily="2" charset="-78"/>
              </a:rPr>
              <a:t>الف: درمان های مبتنی بر شواهد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altLang="en-US" sz="3200" b="1" dirty="0" smtClean="0">
                <a:cs typeface="B Zar" pitchFamily="2" charset="-78"/>
              </a:rPr>
              <a:t>درمان های مبتنی بر شواهد درمان هایی هستند که بر اساس شواهد پژوهشی تجربی( ونه</a:t>
            </a:r>
            <a:r>
              <a:rPr lang="en-US" altLang="en-US" sz="3200" b="1" dirty="0" smtClean="0">
                <a:cs typeface="B Zar" pitchFamily="2" charset="-78"/>
              </a:rPr>
              <a:t> </a:t>
            </a:r>
            <a:r>
              <a:rPr lang="fa-IR" altLang="en-US" sz="3200" b="1" dirty="0" smtClean="0">
                <a:cs typeface="B Zar" pitchFamily="2" charset="-78"/>
              </a:rPr>
              <a:t> صرفا بر اساس مقبولیت عمومی) مورد تایید واقع شده اند.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E7BAD8-18CA-41F6-A1DD-74623E4C4850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98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dirty="0" smtClean="0">
                <a:solidFill>
                  <a:srgbClr val="9900CC"/>
                </a:solidFill>
                <a:cs typeface="B Zar" pitchFamily="2" charset="-78"/>
              </a:rPr>
              <a:t>الف: درمان های مبتنی بر شواهد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</a:pPr>
            <a:r>
              <a:rPr lang="fa-IR" altLang="en-US" b="1" dirty="0" smtClean="0">
                <a:cs typeface="B Zar" pitchFamily="2" charset="-78"/>
              </a:rPr>
              <a:t>لازمه درمان های مبتنی بر شواهد وجود گروه های آزمایش و کنترل در قالب یک طرح پژوهشی آزمایشی یا شبه آزمایشی است که اثرات کاربرد روش های درمانی(متغیر مستقل) را بر روی دو گروه مورد مقایسه قرار دهد</a:t>
            </a:r>
            <a:endParaRPr lang="en-US" altLang="en-US" b="1" dirty="0" smtClean="0">
              <a:cs typeface="B Zar" pitchFamily="2" charset="-7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E7BAD8-18CA-41F6-A1DD-74623E4C4850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4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dirty="0" smtClean="0">
                <a:solidFill>
                  <a:srgbClr val="9900CC"/>
                </a:solidFill>
                <a:cs typeface="B Zar" pitchFamily="2" charset="-78"/>
              </a:rPr>
              <a:t>درمان های مبتنی بر شواهد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sz="3200" b="1" dirty="0" smtClean="0">
                <a:cs typeface="B Zar" pitchFamily="2" charset="-78"/>
              </a:rPr>
              <a:t>معمول ترین و رایج ترین الگوی پژوهشی ، پیش آزمون-پس آزمون با گروه کنترل است</a:t>
            </a:r>
            <a:endParaRPr lang="en-US" altLang="en-US" sz="3200" b="1" dirty="0" smtClean="0">
              <a:cs typeface="B Zar" pitchFamily="2" charset="-7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E7BAD8-18CA-41F6-A1DD-74623E4C4850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175" y="4020855"/>
            <a:ext cx="9544833" cy="250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0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altLang="en-US" dirty="0" smtClean="0">
                <a:solidFill>
                  <a:srgbClr val="9900CC"/>
                </a:solidFill>
                <a:cs typeface="B Zar" pitchFamily="2" charset="-78"/>
              </a:rPr>
              <a:t>درمان های مبتنی بر شواهد</a:t>
            </a:r>
            <a:r>
              <a:rPr lang="en-US" altLang="en-US" dirty="0" smtClean="0">
                <a:solidFill>
                  <a:srgbClr val="9900CC"/>
                </a:solidFill>
                <a:cs typeface="B Zar" pitchFamily="2" charset="-78"/>
              </a:rPr>
              <a:t> </a:t>
            </a:r>
            <a:r>
              <a:rPr lang="fa-IR" altLang="en-US" dirty="0" smtClean="0">
                <a:solidFill>
                  <a:srgbClr val="9900CC"/>
                </a:solidFill>
                <a:cs typeface="B Zar" pitchFamily="2" charset="-78"/>
              </a:rPr>
              <a:t>در</a:t>
            </a:r>
            <a:r>
              <a:rPr lang="fa-IR" altLang="en-US" dirty="0">
                <a:cs typeface="B Zar" panose="00000400000000000000" pitchFamily="2" charset="-78"/>
              </a:rPr>
              <a:t> </a:t>
            </a:r>
            <a:r>
              <a:rPr lang="fa-IR" altLang="en-US" dirty="0" smtClean="0">
                <a:cs typeface="B Zar" panose="00000400000000000000" pitchFamily="2" charset="-78"/>
              </a:rPr>
              <a:t>مقابل درمان های تحلیلی</a:t>
            </a:r>
            <a:endParaRPr lang="en-US" altLang="en-US" dirty="0" smtClean="0">
              <a:cs typeface="B Zar" panose="00000400000000000000" pitchFamily="2" charset="-7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درمان های تحلیلی درمان هایی هستند که بر گرفته از دیدگاه های که بر اساس نظریه های روانکاوانی چون زیگموند فروید بنا نهاده شده اند.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این درمان ها بر اساس ورود به ناخود آگاه فرد و شناسایی نیروهای درونی برگرفته از ناخودآگاه فرد شکل گرفته اند</a:t>
            </a:r>
            <a:endParaRPr lang="en-US" altLang="en-US" b="1" dirty="0" smtClean="0">
              <a:cs typeface="B Zar" pitchFamily="2" charset="-7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E7BAD8-18CA-41F6-A1DD-74623E4C4850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altLang="en-US" dirty="0" smtClean="0">
                <a:solidFill>
                  <a:srgbClr val="9900CC"/>
                </a:solidFill>
                <a:cs typeface="B Zar" pitchFamily="2" charset="-78"/>
              </a:rPr>
              <a:t>ب: تکالیف  درمانی</a:t>
            </a:r>
            <a:endParaRPr lang="en-US" alt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تکالیف درمانی </a:t>
            </a:r>
            <a:r>
              <a:rPr lang="fa-IR" altLang="en-US" b="1" dirty="0" smtClean="0">
                <a:solidFill>
                  <a:srgbClr val="FF0000"/>
                </a:solidFill>
                <a:cs typeface="B Zar" pitchFamily="2" charset="-78"/>
              </a:rPr>
              <a:t>عملیات راهبردی </a:t>
            </a:r>
            <a:r>
              <a:rPr lang="fa-IR" altLang="en-US" b="1" dirty="0" smtClean="0">
                <a:cs typeface="B Zar" pitchFamily="2" charset="-78"/>
              </a:rPr>
              <a:t>هستند که عملکرد درمانگر را طی جلسه درمان هدایت می کنند 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اغلب رویکردهای درمانی بر روی </a:t>
            </a:r>
            <a:r>
              <a:rPr lang="fa-IR" altLang="en-US" b="1" dirty="0" smtClean="0">
                <a:solidFill>
                  <a:srgbClr val="C00000"/>
                </a:solidFill>
                <a:cs typeface="B Zar" pitchFamily="2" charset="-78"/>
              </a:rPr>
              <a:t>پنج تکلیف درمانی </a:t>
            </a:r>
            <a:r>
              <a:rPr lang="fa-IR" altLang="en-US" b="1" dirty="0" smtClean="0">
                <a:cs typeface="B Zar" pitchFamily="2" charset="-78"/>
              </a:rPr>
              <a:t>توافق دارند.</a:t>
            </a:r>
          </a:p>
          <a:p>
            <a:pPr algn="r" rtl="1">
              <a:lnSpc>
                <a:spcPct val="150000"/>
              </a:lnSpc>
            </a:pPr>
            <a:endParaRPr lang="en-US" altLang="en-US" b="1" dirty="0" smtClean="0">
              <a:cs typeface="B Zar" pitchFamily="2" charset="-7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AE7BAD8-18CA-41F6-A1DD-74623E4C4850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7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altLang="en-US" dirty="0" smtClean="0">
                <a:solidFill>
                  <a:srgbClr val="9900CC"/>
                </a:solidFill>
                <a:cs typeface="B Zar" pitchFamily="2" charset="-78"/>
              </a:rPr>
              <a:t>پنج تکلیف تکالیف  درمانی </a:t>
            </a:r>
            <a:endParaRPr lang="en-US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1-ارزیابی شکایات و اهداف درمان</a:t>
            </a:r>
          </a:p>
          <a:p>
            <a:pPr algn="r" rtl="1">
              <a:lnSpc>
                <a:spcPct val="150000"/>
              </a:lnSpc>
            </a:pPr>
            <a:r>
              <a:rPr lang="fa-IR" altLang="en-US" sz="3600" b="1" dirty="0" smtClean="0">
                <a:solidFill>
                  <a:srgbClr val="C00000"/>
                </a:solidFill>
                <a:cs typeface="B Zar" pitchFamily="2" charset="-78"/>
              </a:rPr>
              <a:t>2-تعیین طرح درمان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3-اجرای درمان طرح ریزی شده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4-ارزشیابی پایبندی به طرح درمان و ارزشیابی نتایج درمان</a:t>
            </a:r>
          </a:p>
          <a:p>
            <a:pPr algn="r" rtl="1">
              <a:lnSpc>
                <a:spcPct val="150000"/>
              </a:lnSpc>
            </a:pPr>
            <a:r>
              <a:rPr lang="fa-IR" altLang="en-US" b="1" dirty="0" smtClean="0">
                <a:cs typeface="B Zar" pitchFamily="2" charset="-78"/>
              </a:rPr>
              <a:t>5-خاتمه درمان</a:t>
            </a:r>
            <a:r>
              <a:rPr lang="en-US" altLang="en-US" dirty="0" smtClean="0">
                <a:solidFill>
                  <a:srgbClr val="000000"/>
                </a:solidFill>
              </a:rPr>
              <a:t/>
            </a:r>
            <a:br>
              <a:rPr lang="en-US" altLang="en-US" dirty="0" smtClean="0">
                <a:solidFill>
                  <a:srgbClr val="000000"/>
                </a:solidFill>
              </a:rPr>
            </a:br>
            <a:endParaRPr lang="en-US" altLang="en-US" sz="2400" b="1" dirty="0" smtClean="0">
              <a:cs typeface="B Zar" pitchFamily="2" charset="-7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F29F3F9-4877-4896-B163-5C31B67FDE71}" type="slidenum">
              <a:rPr lang="ar-SA" altLang="fa-IR" sz="2600" smtClean="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fa-IR" sz="26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5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16822</TotalTime>
  <Words>540</Words>
  <Application>Microsoft Office PowerPoint</Application>
  <PresentationFormat>Custom</PresentationFormat>
  <Paragraphs>84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1_Capsules</vt:lpstr>
      <vt:lpstr>PowerPoint Presentation</vt:lpstr>
      <vt:lpstr>PowerPoint Presentation</vt:lpstr>
      <vt:lpstr>دو مفهوم اساسی قبل از طرح درمان</vt:lpstr>
      <vt:lpstr>الف: درمان های مبتنی بر شواهد</vt:lpstr>
      <vt:lpstr>الف: درمان های مبتنی بر شواهد</vt:lpstr>
      <vt:lpstr>درمان های مبتنی بر شواهد</vt:lpstr>
      <vt:lpstr>درمان های مبتنی بر شواهد در مقابل درمان های تحلیلی</vt:lpstr>
      <vt:lpstr>ب: تکالیف  درمانی</vt:lpstr>
      <vt:lpstr>پنج تکلیف تکالیف  درمانی </vt:lpstr>
      <vt:lpstr>ارزیابی شکایات و اهداف درمان</vt:lpstr>
      <vt:lpstr>هدف جلسه ارزیابی </vt:lpstr>
      <vt:lpstr>اتفاق مهم در جلسه ارزیابی </vt:lpstr>
      <vt:lpstr>تعیین طرح درمان</vt:lpstr>
      <vt:lpstr>پس از توافق در باره مشکل در پایان جلسه ارزیابی</vt:lpstr>
      <vt:lpstr>هدف اصلی طرح درمان</vt:lpstr>
      <vt:lpstr>هدف دیگر طرح درمان</vt:lpstr>
      <vt:lpstr>مراحل تدوین طرح درمان</vt:lpstr>
      <vt:lpstr>الف: سازماندهی اطلاعات مرحله ارزیابی </vt:lpstr>
      <vt:lpstr>الف: سازماندهی اطلاعات مرحله ارزیابی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6050</cp:revision>
  <dcterms:created xsi:type="dcterms:W3CDTF">2020-10-27T13:35:18Z</dcterms:created>
  <dcterms:modified xsi:type="dcterms:W3CDTF">2022-02-10T17:15:44Z</dcterms:modified>
</cp:coreProperties>
</file>